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66" r:id="rId2"/>
    <p:sldId id="284" r:id="rId3"/>
    <p:sldId id="414" r:id="rId4"/>
    <p:sldId id="415" r:id="rId5"/>
    <p:sldId id="418" r:id="rId6"/>
    <p:sldId id="419" r:id="rId7"/>
    <p:sldId id="420" r:id="rId8"/>
    <p:sldId id="421" r:id="rId9"/>
    <p:sldId id="422" r:id="rId10"/>
    <p:sldId id="689" r:id="rId11"/>
    <p:sldId id="690" r:id="rId12"/>
    <p:sldId id="423" r:id="rId13"/>
    <p:sldId id="691" r:id="rId14"/>
    <p:sldId id="692" r:id="rId15"/>
    <p:sldId id="424" r:id="rId16"/>
    <p:sldId id="693" r:id="rId17"/>
    <p:sldId id="694" r:id="rId18"/>
    <p:sldId id="425" r:id="rId19"/>
    <p:sldId id="695" r:id="rId20"/>
    <p:sldId id="696" r:id="rId21"/>
    <p:sldId id="427" r:id="rId22"/>
    <p:sldId id="429" r:id="rId23"/>
    <p:sldId id="697" r:id="rId24"/>
    <p:sldId id="698" r:id="rId25"/>
    <p:sldId id="430" r:id="rId26"/>
    <p:sldId id="699" r:id="rId27"/>
    <p:sldId id="700" r:id="rId28"/>
    <p:sldId id="701" r:id="rId29"/>
    <p:sldId id="431" r:id="rId30"/>
    <p:sldId id="702" r:id="rId31"/>
    <p:sldId id="703" r:id="rId32"/>
    <p:sldId id="704" r:id="rId33"/>
    <p:sldId id="432" r:id="rId34"/>
    <p:sldId id="705" r:id="rId35"/>
    <p:sldId id="706" r:id="rId36"/>
    <p:sldId id="707" r:id="rId37"/>
    <p:sldId id="433" r:id="rId38"/>
    <p:sldId id="708" r:id="rId39"/>
    <p:sldId id="709" r:id="rId40"/>
    <p:sldId id="710" r:id="rId41"/>
    <p:sldId id="434" r:id="rId42"/>
    <p:sldId id="66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rosseau" initials="MB" lastIdx="2" clrIdx="0">
    <p:extLst>
      <p:ext uri="{19B8F6BF-5375-455C-9EA6-DF929625EA0E}">
        <p15:presenceInfo xmlns:p15="http://schemas.microsoft.com/office/powerpoint/2012/main" userId="8f9de568db8cf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663"/>
    <a:srgbClr val="ED7D31"/>
    <a:srgbClr val="70AD47"/>
    <a:srgbClr val="4472C4"/>
    <a:srgbClr val="5E85CB"/>
    <a:srgbClr val="CFD5EA"/>
    <a:srgbClr val="FFC000"/>
    <a:srgbClr val="00B050"/>
    <a:srgbClr val="07266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CD58D-EE35-4937-81B8-6A346E8F7F31}" v="1" dt="2020-08-07T16:37:02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7C5F6B-70F8-4FEE-B191-2BC2C99F8FB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16790"/>
          <a:stretch/>
        </p:blipFill>
        <p:spPr>
          <a:xfrm>
            <a:off x="0" y="-435649"/>
            <a:ext cx="9144000" cy="91440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40BF3A-1B71-423C-A444-ACE29403941A}"/>
              </a:ext>
            </a:extLst>
          </p:cNvPr>
          <p:cNvSpPr/>
          <p:nvPr userDrawn="1"/>
        </p:nvSpPr>
        <p:spPr>
          <a:xfrm>
            <a:off x="-890954" y="609600"/>
            <a:ext cx="12262339" cy="1570892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B0C54-51FF-4972-8B6B-ACB696CFD078}"/>
              </a:ext>
            </a:extLst>
          </p:cNvPr>
          <p:cNvSpPr txBox="1"/>
          <p:nvPr userDrawn="1"/>
        </p:nvSpPr>
        <p:spPr>
          <a:xfrm>
            <a:off x="594360" y="671771"/>
            <a:ext cx="9423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1-D Kinematics</a:t>
            </a:r>
          </a:p>
        </p:txBody>
      </p:sp>
    </p:spTree>
    <p:extLst>
      <p:ext uri="{BB962C8B-B14F-4D97-AF65-F5344CB8AC3E}">
        <p14:creationId xmlns:p14="http://schemas.microsoft.com/office/powerpoint/2010/main" val="150071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23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769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BAA05-6BDC-461C-B96C-C1987E0E4B73}"/>
              </a:ext>
            </a:extLst>
          </p:cNvPr>
          <p:cNvSpPr txBox="1"/>
          <p:nvPr userDrawn="1"/>
        </p:nvSpPr>
        <p:spPr>
          <a:xfrm>
            <a:off x="510466" y="142043"/>
            <a:ext cx="812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6B4B36-EF66-455D-81CC-CCBE81E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6" y="115409"/>
            <a:ext cx="7886700" cy="7078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8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8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13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1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121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56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87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9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1F51-CBF5-4BD1-AECE-9132168A8DDF}" type="datetimeFigureOut">
              <a:rPr lang="en-CA" smtClean="0"/>
              <a:t>2020-08-09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76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F3C0A-C35C-40E5-BC70-FCFECFFDABF1}"/>
              </a:ext>
            </a:extLst>
          </p:cNvPr>
          <p:cNvSpPr txBox="1"/>
          <p:nvPr/>
        </p:nvSpPr>
        <p:spPr>
          <a:xfrm>
            <a:off x="731681" y="1776388"/>
            <a:ext cx="38715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Introduction </a:t>
            </a:r>
          </a:p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to Kinematics</a:t>
            </a:r>
          </a:p>
        </p:txBody>
      </p:sp>
    </p:spTree>
    <p:extLst>
      <p:ext uri="{BB962C8B-B14F-4D97-AF65-F5344CB8AC3E}">
        <p14:creationId xmlns:p14="http://schemas.microsoft.com/office/powerpoint/2010/main" val="53024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exit the Cinema after watching a movie.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5019479"/>
                  </p:ext>
                </p:extLst>
              </p:nvPr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exit the Cinema after watching a movie.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924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exit the Cinema after watching a movie.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228963"/>
                  </p:ext>
                </p:extLst>
              </p:nvPr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exit the Cinema after watching a movie.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72174" r="-600" b="-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555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4335751"/>
          <a:ext cx="8123068" cy="189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walk to the Post Office.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new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9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556355"/>
                  </p:ext>
                </p:extLst>
              </p:nvPr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809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632372"/>
                  </p:ext>
                </p:extLst>
              </p:nvPr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72174" r="-600" b="-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419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4335751"/>
          <a:ext cx="8123068" cy="189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walk back to the Cinema.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new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61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865199"/>
                  </p:ext>
                </p:extLst>
              </p:nvPr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531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𝟒𝟔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873067"/>
                  </p:ext>
                </p:extLst>
              </p:nvPr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72174" r="-600" b="-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900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4335751"/>
          <a:ext cx="8123068" cy="189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walk to the Bakery.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new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𝟔𝟏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397817"/>
                  </p:ext>
                </p:extLst>
              </p:nvPr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473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Kinematics is the study of </a:t>
            </a:r>
            <a:r>
              <a:rPr lang="en-CA" b="1" dirty="0"/>
              <a:t>motion</a:t>
            </a:r>
            <a:r>
              <a:rPr lang="en-CA" dirty="0"/>
              <a:t>, without care to the cause of the motion.  It is the study of </a:t>
            </a:r>
            <a:r>
              <a:rPr lang="en-CA" b="1" dirty="0"/>
              <a:t>how objects move</a:t>
            </a:r>
            <a:r>
              <a:rPr lang="en-CA" dirty="0"/>
              <a:t>.  </a:t>
            </a:r>
          </a:p>
          <a:p>
            <a:r>
              <a:rPr lang="en-CA" dirty="0"/>
              <a:t>When you are driving in a car, the </a:t>
            </a:r>
            <a:r>
              <a:rPr lang="en-CA" b="1" dirty="0"/>
              <a:t>speedometer</a:t>
            </a:r>
            <a:r>
              <a:rPr lang="en-CA" dirty="0"/>
              <a:t> tells you the car’s speed.  This value is based on the distance the car travels in a certain amount of time.</a:t>
            </a:r>
          </a:p>
          <a:p>
            <a:r>
              <a:rPr lang="en-CA" dirty="0"/>
              <a:t>This quantity is </a:t>
            </a:r>
            <a:r>
              <a:rPr lang="en-CA" b="1" dirty="0"/>
              <a:t>instantaneous</a:t>
            </a:r>
            <a:r>
              <a:rPr lang="en-CA" dirty="0"/>
              <a:t>, that means the speedometer shows that speed at that particular moment – if the car changes speed the value on the speedometer will change.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</p:spTree>
    <p:extLst>
      <p:ext uri="{BB962C8B-B14F-4D97-AF65-F5344CB8AC3E}">
        <p14:creationId xmlns:p14="http://schemas.microsoft.com/office/powerpoint/2010/main" val="75599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𝟔𝟏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𝟏𝟎𝟕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1915008"/>
                  </p:ext>
                </p:extLst>
              </p:nvPr>
            </p:nvGraphicFramePr>
            <p:xfrm>
              <a:off x="510466" y="4335751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72174" r="-600" b="-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508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4690011"/>
          <a:ext cx="8123068" cy="70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3068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entury Gothic" panose="020B0502020202020204" pitchFamily="34" charset="0"/>
                        </a:rPr>
                        <a:t>Remember, position is relative to a 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reference point.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1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155A39-443D-4BF6-82FF-11AB36956F88}"/>
              </a:ext>
            </a:extLst>
          </p:cNvPr>
          <p:cNvGraphicFramePr>
            <a:graphicFrameLocks noGrp="1"/>
          </p:cNvGraphicFramePr>
          <p:nvPr/>
        </p:nvGraphicFramePr>
        <p:xfrm>
          <a:off x="510465" y="3818994"/>
          <a:ext cx="8123068" cy="189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exit the Cinema after watching a movie.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732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C155A39-443D-4BF6-82FF-11AB36956F8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5" y="3818994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exit the Cinema after watching a movie.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C155A39-443D-4BF6-82FF-11AB36956F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657885"/>
                  </p:ext>
                </p:extLst>
              </p:nvPr>
            </p:nvGraphicFramePr>
            <p:xfrm>
              <a:off x="510465" y="3818994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exit the Cinema after watching a movie.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95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C155A39-443D-4BF6-82FF-11AB36956F8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5" y="3818994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exit the Cinema after watching a movie.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C155A39-443D-4BF6-82FF-11AB36956F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16956"/>
                  </p:ext>
                </p:extLst>
              </p:nvPr>
            </p:nvGraphicFramePr>
            <p:xfrm>
              <a:off x="510465" y="3818994"/>
              <a:ext cx="8123068" cy="1897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exit the Cinema after watching a movie.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114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72174" r="-600" b="-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471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3820921"/>
          <a:ext cx="8123068" cy="250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walk to the Post Office.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new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displacement?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05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55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69319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468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7221433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98000" r="-600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367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Post Office.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98000" r="-600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259130" r="-600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957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3820921"/>
          <a:ext cx="8123068" cy="250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walk back to the Cinema.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new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displacement?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05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5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find the </a:t>
            </a:r>
            <a:r>
              <a:rPr lang="en-CA" b="1" dirty="0"/>
              <a:t>average speed </a:t>
            </a:r>
            <a:r>
              <a:rPr lang="en-CA" dirty="0"/>
              <a:t>of your trip, you would need to look at the </a:t>
            </a:r>
            <a:r>
              <a:rPr lang="en-CA" b="1" dirty="0"/>
              <a:t>odometer</a:t>
            </a:r>
            <a:r>
              <a:rPr lang="en-CA" dirty="0"/>
              <a:t>.  Using the total distance travelled and the total time for the trip, you can determine the average speed. </a:t>
            </a:r>
          </a:p>
          <a:p>
            <a:r>
              <a:rPr lang="en-CA" dirty="0"/>
              <a:t>Speed tells you how fast an object is moving, but not in which direction.  Speed, distance and time are all </a:t>
            </a:r>
            <a:r>
              <a:rPr lang="en-CA" b="1" dirty="0"/>
              <a:t>scalar</a:t>
            </a:r>
            <a:r>
              <a:rPr lang="en-CA" dirty="0"/>
              <a:t> quantities.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</p:spTree>
    <p:extLst>
      <p:ext uri="{BB962C8B-B14F-4D97-AF65-F5344CB8AC3E}">
        <p14:creationId xmlns:p14="http://schemas.microsoft.com/office/powerpoint/2010/main" val="2223387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8215869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7833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4695859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98000" r="-600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8395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𝟒𝟔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059437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98000" r="-600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259130" r="-600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0952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3820921"/>
          <a:ext cx="8123068" cy="250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walk to the Bakery.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new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displacement?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05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830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5471744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4648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𝟔𝟏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505328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98000" r="-600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5451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𝟔𝟏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𝟏𝟎𝟕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7761762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to the Bakery.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98000" r="-600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259130" r="-600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8328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05203"/>
              </p:ext>
            </p:extLst>
          </p:nvPr>
        </p:nvGraphicFramePr>
        <p:xfrm>
          <a:off x="510466" y="3820921"/>
          <a:ext cx="8123068" cy="250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walk back to the Cinema.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new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displacement?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05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489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401337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9068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8461005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98000" r="-600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131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scalar quantity has a </a:t>
            </a:r>
            <a:r>
              <a:rPr lang="en-CA" b="1" dirty="0"/>
              <a:t>magnitude</a:t>
            </a:r>
            <a:r>
              <a:rPr lang="en-CA" dirty="0"/>
              <a:t> but no direction.  We might say that we are travelling at 100 km/h for 4 hours or by looking at the odometer of the car see that we’ve travelled 400 km – these values have a magnitude (a value associated with it), but </a:t>
            </a:r>
            <a:r>
              <a:rPr lang="en-CA" b="1" dirty="0"/>
              <a:t>no direction</a:t>
            </a:r>
            <a:r>
              <a:rPr lang="en-CA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</p:spTree>
    <p:extLst>
      <p:ext uri="{BB962C8B-B14F-4D97-AF65-F5344CB8AC3E}">
        <p14:creationId xmlns:p14="http://schemas.microsoft.com/office/powerpoint/2010/main" val="4190402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𝟏𝟔𝟗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CA" sz="2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942BAB5-51F8-4607-BB29-0C06272F4F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3183663"/>
                  </p:ext>
                </p:extLst>
              </p:nvPr>
            </p:nvGraphicFramePr>
            <p:xfrm>
              <a:off x="510466" y="3820921"/>
              <a:ext cx="8123068" cy="2501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3123762267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221440819"/>
                        </a:ext>
                      </a:extLst>
                    </a:gridCol>
                  </a:tblGrid>
                  <a:tr h="49249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You walk back to the Cinema.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928287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new position?</a:t>
                          </a:r>
                          <a:endParaRPr lang="en-CA" sz="2000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70690" r="-6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716461"/>
                      </a:ext>
                    </a:extLst>
                  </a:tr>
                  <a:tr h="60419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is your displacement?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198000" r="-600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57169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entury Gothic" panose="020B0502020202020204" pitchFamily="34" charset="0"/>
                            </a:rPr>
                            <a:t>What total distance have you travelled?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259130" r="-600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0583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6508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This street scene helps to illustrate the difference between distance, position and displacement.  Set the reference point to be the </a:t>
            </a:r>
            <a:r>
              <a:rPr lang="en-US" sz="2600" b="1" i="1" dirty="0"/>
              <a:t>Post Office</a:t>
            </a:r>
            <a:r>
              <a:rPr lang="en-US" sz="26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6" y="2362920"/>
            <a:ext cx="6169267" cy="1333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687809" y="320936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721650" y="322894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5" y="4070440"/>
          <a:ext cx="812306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3068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</a:tblGrid>
              <a:tr h="4924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Remember, displacement is the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change in position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.  When the starting location and the ending location are exactly the same, the displacement in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zero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.  This means if you were to run an entire lap around an oval track, back to the point where you started, your displacement would be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zero</a:t>
                      </a:r>
                      <a:r>
                        <a:rPr lang="en-US" sz="2000" b="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453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F3C0A-C35C-40E5-BC70-FCFECFFDABF1}"/>
              </a:ext>
            </a:extLst>
          </p:cNvPr>
          <p:cNvSpPr txBox="1"/>
          <p:nvPr/>
        </p:nvSpPr>
        <p:spPr>
          <a:xfrm>
            <a:off x="3662020" y="4291772"/>
            <a:ext cx="4310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1469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r>
              <a:rPr lang="en-CA" dirty="0"/>
              <a:t>Physicists are often concerned about </a:t>
            </a:r>
            <a:r>
              <a:rPr lang="en-CA" b="1" dirty="0"/>
              <a:t>direction</a:t>
            </a:r>
            <a:r>
              <a:rPr lang="en-CA" dirty="0"/>
              <a:t>.  Quantities that have a magnitude and direction associated with it are called </a:t>
            </a:r>
            <a:r>
              <a:rPr lang="en-CA" b="1" dirty="0"/>
              <a:t>vectors</a:t>
            </a:r>
            <a:r>
              <a:rPr lang="en-CA" dirty="0"/>
              <a:t>.</a:t>
            </a:r>
          </a:p>
          <a:p>
            <a:r>
              <a:rPr lang="en-CA" dirty="0"/>
              <a:t>Position, displacement, velocity and acceleration are all vector quantities.  Vectors are written in this order: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2095BB-D3AB-4061-BE76-E90419C1151D}"/>
              </a:ext>
            </a:extLst>
          </p:cNvPr>
          <p:cNvGraphicFramePr>
            <a:graphicFrameLocks noGrp="1"/>
          </p:cNvGraphicFramePr>
          <p:nvPr/>
        </p:nvGraphicFramePr>
        <p:xfrm>
          <a:off x="1083365" y="4361886"/>
          <a:ext cx="6977270" cy="96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7270">
                  <a:extLst>
                    <a:ext uri="{9D8B030D-6E8A-4147-A177-3AD203B41FA5}">
                      <a16:colId xmlns:a16="http://schemas.microsoft.com/office/drawing/2014/main" val="3214232605"/>
                    </a:ext>
                  </a:extLst>
                </a:gridCol>
              </a:tblGrid>
              <a:tr h="965488">
                <a:tc>
                  <a:txBody>
                    <a:bodyPr/>
                    <a:lstStyle/>
                    <a:p>
                      <a:pPr algn="ctr"/>
                      <a:r>
                        <a:rPr lang="en-CA" sz="4000" b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magnitude units [direction]</a:t>
                      </a:r>
                      <a:endParaRPr lang="en-CA" sz="4000" b="0" dirty="0"/>
                    </a:p>
                  </a:txBody>
                  <a:tcPr anchor="ctr">
                    <a:solidFill>
                      <a:srgbClr val="072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47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94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r>
              <a:rPr lang="en-CA" dirty="0"/>
              <a:t>When writing the variable associated with a vector, that variable has a vector arrow (sometimes called a vector hat) above it: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Think of it this way: vectors are going places (they have direction) so they need to wear their hat.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09C8C39-D628-4498-B92B-B9E334EF12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07895" y="2726431"/>
              <a:ext cx="3328210" cy="1405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8210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14051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40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40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</m:acc>
                                <m:r>
                                  <a:rPr lang="en-CA" sz="40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=4.2</m:t>
                                </m:r>
                                <m:f>
                                  <m:fPr>
                                    <m:ctrlPr>
                                      <a:rPr lang="en-CA" sz="40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40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CA" sz="40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𝑠</m:t>
                                    </m:r>
                                  </m:den>
                                </m:f>
                                <m:r>
                                  <a:rPr lang="en-CA" sz="40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en-CA" sz="40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r>
                                  <a:rPr lang="en-CA" sz="40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40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0726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09C8C39-D628-4498-B92B-B9E334EF1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55772"/>
                  </p:ext>
                </p:extLst>
              </p:nvPr>
            </p:nvGraphicFramePr>
            <p:xfrm>
              <a:off x="2907895" y="2726431"/>
              <a:ext cx="3328210" cy="1405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8210">
                      <a:extLst>
                        <a:ext uri="{9D8B030D-6E8A-4147-A177-3AD203B41FA5}">
                          <a16:colId xmlns:a16="http://schemas.microsoft.com/office/drawing/2014/main" val="3214232605"/>
                        </a:ext>
                      </a:extLst>
                    </a:gridCol>
                  </a:tblGrid>
                  <a:tr h="14051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66" t="-433" r="-916" b="-17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514798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E6654D-C601-4E62-9E76-C4D40EFCA985}"/>
              </a:ext>
            </a:extLst>
          </p:cNvPr>
          <p:cNvCxnSpPr>
            <a:cxnSpLocks/>
          </p:cNvCxnSpPr>
          <p:nvPr/>
        </p:nvCxnSpPr>
        <p:spPr>
          <a:xfrm>
            <a:off x="1728323" y="2948810"/>
            <a:ext cx="1425828" cy="28984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8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r>
              <a:rPr lang="en-CA" dirty="0"/>
              <a:t>There are many different types of vectors in Physics: position, displacement, velocity, acceleration, force, momentum, field strength, etc.</a:t>
            </a:r>
          </a:p>
          <a:p>
            <a:r>
              <a:rPr lang="en-CA" dirty="0"/>
              <a:t>In this unit we will be focusing on position, displacement, velocity and acceleration vectors.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</p:spTree>
    <p:extLst>
      <p:ext uri="{BB962C8B-B14F-4D97-AF65-F5344CB8AC3E}">
        <p14:creationId xmlns:p14="http://schemas.microsoft.com/office/powerpoint/2010/main" val="98040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01755C9-990B-4BB4-98A0-7D5B1690F0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0466" y="1177553"/>
              <a:ext cx="8123068" cy="5036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3092507382"/>
                        </a:ext>
                      </a:extLst>
                    </a:gridCol>
                  </a:tblGrid>
                  <a:tr h="730029">
                    <a:tc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Position -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⃑"/>
                                  <m:ctrlPr>
                                    <a:rPr lang="en-CA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acc>
                            </m:oMath>
                          </a14:m>
                          <a:endParaRPr lang="en-CA" sz="280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Displacement - </a:t>
                          </a:r>
                          <a14:m>
                            <m:oMath xmlns:m="http://schemas.openxmlformats.org/officeDocument/2006/math">
                              <m:r>
                                <a:rPr lang="en-CA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acc>
                                <m:accPr>
                                  <m:chr m:val="⃑"/>
                                  <m:ctrlPr>
                                    <a:rPr lang="en-CA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acc>
                            </m:oMath>
                          </a14:m>
                          <a:endParaRPr lang="en-CA" sz="280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4306787">
                    <a:tc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Position is the location of an object relative to a reference point.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800" dirty="0">
                              <a:latin typeface="Century Gothic" panose="020B0502020202020204" pitchFamily="34" charset="0"/>
                            </a:rPr>
                            <a:t>Displacement is the change in position.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𝜟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l-GR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  <m:r>
                                  <a:rPr lang="el-G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C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CA" sz="28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01755C9-990B-4BB4-98A0-7D5B1690F0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4773125"/>
                  </p:ext>
                </p:extLst>
              </p:nvPr>
            </p:nvGraphicFramePr>
            <p:xfrm>
              <a:off x="510466" y="1177553"/>
              <a:ext cx="8123068" cy="5036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1534">
                      <a:extLst>
                        <a:ext uri="{9D8B030D-6E8A-4147-A177-3AD203B41FA5}">
                          <a16:colId xmlns:a16="http://schemas.microsoft.com/office/drawing/2014/main" val="201042020"/>
                        </a:ext>
                      </a:extLst>
                    </a:gridCol>
                    <a:gridCol w="4061534">
                      <a:extLst>
                        <a:ext uri="{9D8B030D-6E8A-4147-A177-3AD203B41FA5}">
                          <a16:colId xmlns:a16="http://schemas.microsoft.com/office/drawing/2014/main" val="3092507382"/>
                        </a:ext>
                      </a:extLst>
                    </a:gridCol>
                  </a:tblGrid>
                  <a:tr h="7300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833" r="-100600" b="-59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833" r="-600" b="-59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7980139"/>
                      </a:ext>
                    </a:extLst>
                  </a:tr>
                  <a:tr h="43067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7115" r="-100600" b="-2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17115" r="-600" b="-2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7054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Content Placeholder 9" descr="Flag">
            <a:extLst>
              <a:ext uri="{FF2B5EF4-FFF2-40B4-BE49-F238E27FC236}">
                <a16:creationId xmlns:a16="http://schemas.microsoft.com/office/drawing/2014/main" id="{E60BD4EB-3D21-4484-8D6E-27C311AA9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4630" y="4591050"/>
            <a:ext cx="914400" cy="914400"/>
          </a:xfrm>
        </p:spPr>
      </p:pic>
      <p:pic>
        <p:nvPicPr>
          <p:cNvPr id="12" name="Graphic 11" descr="Man">
            <a:extLst>
              <a:ext uri="{FF2B5EF4-FFF2-40B4-BE49-F238E27FC236}">
                <a16:creationId xmlns:a16="http://schemas.microsoft.com/office/drawing/2014/main" id="{CF36BCE1-94B0-4045-B097-170470C43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9030" y="4546600"/>
            <a:ext cx="914400" cy="914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9ED96F-7D4F-4EF1-9635-30217FC60C7C}"/>
              </a:ext>
            </a:extLst>
          </p:cNvPr>
          <p:cNvCxnSpPr/>
          <p:nvPr/>
        </p:nvCxnSpPr>
        <p:spPr>
          <a:xfrm>
            <a:off x="993775" y="5461000"/>
            <a:ext cx="3067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D38EFAC4-64E1-4867-9CDB-3F2A67395467}"/>
              </a:ext>
            </a:extLst>
          </p:cNvPr>
          <p:cNvSpPr/>
          <p:nvPr/>
        </p:nvSpPr>
        <p:spPr>
          <a:xfrm rot="16200000">
            <a:off x="1898716" y="5006913"/>
            <a:ext cx="155448" cy="115252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D162A8-6816-4002-B1AF-600FA91A4E58}"/>
              </a:ext>
            </a:extLst>
          </p:cNvPr>
          <p:cNvSpPr txBox="1"/>
          <p:nvPr/>
        </p:nvSpPr>
        <p:spPr>
          <a:xfrm>
            <a:off x="1733425" y="5684114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5m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55884-B95C-492E-95BB-E25E57DC2A64}"/>
              </a:ext>
            </a:extLst>
          </p:cNvPr>
          <p:cNvSpPr txBox="1"/>
          <p:nvPr/>
        </p:nvSpPr>
        <p:spPr>
          <a:xfrm>
            <a:off x="612154" y="548405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F068EF-842B-4886-8650-60F81036797B}"/>
              </a:ext>
            </a:extLst>
          </p:cNvPr>
          <p:cNvSpPr txBox="1"/>
          <p:nvPr/>
        </p:nvSpPr>
        <p:spPr>
          <a:xfrm>
            <a:off x="3638795" y="548039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2E525B-E63D-4C8D-B918-AD8A10CA4600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66627" y="4367651"/>
            <a:ext cx="392094" cy="30094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786756-14C1-4F14-84A7-14ADB8059240}"/>
              </a:ext>
            </a:extLst>
          </p:cNvPr>
          <p:cNvSpPr txBox="1"/>
          <p:nvPr/>
        </p:nvSpPr>
        <p:spPr>
          <a:xfrm>
            <a:off x="574532" y="3721320"/>
            <a:ext cx="7841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Ref.</a:t>
            </a:r>
          </a:p>
          <a:p>
            <a:pPr algn="ctr"/>
            <a:r>
              <a:rPr lang="en-CA" dirty="0">
                <a:latin typeface="Century Gothic" panose="020B0502020202020204" pitchFamily="34" charset="0"/>
              </a:rPr>
              <a:t>point</a:t>
            </a:r>
          </a:p>
        </p:txBody>
      </p:sp>
      <p:pic>
        <p:nvPicPr>
          <p:cNvPr id="26" name="Content Placeholder 9" descr="Flag">
            <a:extLst>
              <a:ext uri="{FF2B5EF4-FFF2-40B4-BE49-F238E27FC236}">
                <a16:creationId xmlns:a16="http://schemas.microsoft.com/office/drawing/2014/main" id="{53B19F6F-9226-48F7-A8B5-9E485F2F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3399" y="4236583"/>
            <a:ext cx="914400" cy="914400"/>
          </a:xfrm>
          <a:prstGeom prst="rect">
            <a:avLst/>
          </a:prstGeom>
        </p:spPr>
      </p:pic>
      <p:pic>
        <p:nvPicPr>
          <p:cNvPr id="27" name="Graphic 26" descr="Man">
            <a:extLst>
              <a:ext uri="{FF2B5EF4-FFF2-40B4-BE49-F238E27FC236}">
                <a16:creationId xmlns:a16="http://schemas.microsoft.com/office/drawing/2014/main" id="{4068985E-2248-4FB3-9D85-25B57F9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7799" y="4192133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7A2531-6919-45F0-BEAC-DFAEEF5E6DA4}"/>
              </a:ext>
            </a:extLst>
          </p:cNvPr>
          <p:cNvSpPr txBox="1"/>
          <p:nvPr/>
        </p:nvSpPr>
        <p:spPr>
          <a:xfrm>
            <a:off x="5766438" y="5278134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5m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71D20C-771F-4178-AAD5-AE8602638EA7}"/>
              </a:ext>
            </a:extLst>
          </p:cNvPr>
          <p:cNvSpPr txBox="1"/>
          <p:nvPr/>
        </p:nvSpPr>
        <p:spPr>
          <a:xfrm>
            <a:off x="4670923" y="512959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885CC-AFB4-4C0A-BCE4-29BBA7595DC3}"/>
              </a:ext>
            </a:extLst>
          </p:cNvPr>
          <p:cNvSpPr txBox="1"/>
          <p:nvPr/>
        </p:nvSpPr>
        <p:spPr>
          <a:xfrm>
            <a:off x="7697564" y="512592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348738-1E91-491F-AB08-58DBB04EBCED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5025396" y="4013184"/>
            <a:ext cx="392094" cy="30094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3A9082-52E9-474A-B5AB-5F3D4AEEEAEB}"/>
              </a:ext>
            </a:extLst>
          </p:cNvPr>
          <p:cNvSpPr txBox="1"/>
          <p:nvPr/>
        </p:nvSpPr>
        <p:spPr>
          <a:xfrm>
            <a:off x="4633301" y="3366853"/>
            <a:ext cx="7841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Century Gothic" panose="020B0502020202020204" pitchFamily="34" charset="0"/>
              </a:rPr>
              <a:t>Ref.</a:t>
            </a:r>
          </a:p>
          <a:p>
            <a:pPr algn="ctr"/>
            <a:r>
              <a:rPr lang="en-CA" dirty="0">
                <a:latin typeface="Century Gothic" panose="020B0502020202020204" pitchFamily="34" charset="0"/>
              </a:rPr>
              <a:t>point</a:t>
            </a:r>
          </a:p>
        </p:txBody>
      </p:sp>
      <p:pic>
        <p:nvPicPr>
          <p:cNvPr id="35" name="Graphic 34" descr="Man">
            <a:extLst>
              <a:ext uri="{FF2B5EF4-FFF2-40B4-BE49-F238E27FC236}">
                <a16:creationId xmlns:a16="http://schemas.microsoft.com/office/drawing/2014/main" id="{24B83AD5-B8A4-4CA8-A8CB-12011622A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4970" y="4192132"/>
            <a:ext cx="914400" cy="914400"/>
          </a:xfrm>
          <a:prstGeom prst="rect">
            <a:avLst/>
          </a:prstGeom>
        </p:spPr>
      </p:pic>
      <p:sp>
        <p:nvSpPr>
          <p:cNvPr id="36" name="Left Brace 35">
            <a:extLst>
              <a:ext uri="{FF2B5EF4-FFF2-40B4-BE49-F238E27FC236}">
                <a16:creationId xmlns:a16="http://schemas.microsoft.com/office/drawing/2014/main" id="{17EA29AC-0CF6-4633-8994-C3F8A03149F2}"/>
              </a:ext>
            </a:extLst>
          </p:cNvPr>
          <p:cNvSpPr/>
          <p:nvPr/>
        </p:nvSpPr>
        <p:spPr>
          <a:xfrm rot="16200000">
            <a:off x="6404830" y="4618954"/>
            <a:ext cx="155392" cy="2038835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30D6E8-F95D-4A54-927B-69B1A50011FA}"/>
              </a:ext>
            </a:extLst>
          </p:cNvPr>
          <p:cNvCxnSpPr>
            <a:cxnSpLocks/>
            <a:endCxn id="29" idx="0"/>
          </p:cNvCxnSpPr>
          <p:nvPr/>
        </p:nvCxnSpPr>
        <p:spPr>
          <a:xfrm flipH="1" flipV="1">
            <a:off x="5458948" y="5150983"/>
            <a:ext cx="4160" cy="375054"/>
          </a:xfrm>
          <a:prstGeom prst="line">
            <a:avLst/>
          </a:prstGeom>
          <a:ln w="19050" cap="rnd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5FB4073-69E3-4EC6-84EC-557359ED518A}"/>
              </a:ext>
            </a:extLst>
          </p:cNvPr>
          <p:cNvSpPr txBox="1"/>
          <p:nvPr/>
        </p:nvSpPr>
        <p:spPr>
          <a:xfrm>
            <a:off x="6211513" y="5684114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7m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CF6759-829A-4CBD-8447-A1A9264E9DEF}"/>
              </a:ext>
            </a:extLst>
          </p:cNvPr>
          <p:cNvCxnSpPr>
            <a:cxnSpLocks/>
          </p:cNvCxnSpPr>
          <p:nvPr/>
        </p:nvCxnSpPr>
        <p:spPr>
          <a:xfrm flipV="1">
            <a:off x="7501944" y="5106532"/>
            <a:ext cx="0" cy="419503"/>
          </a:xfrm>
          <a:prstGeom prst="line">
            <a:avLst/>
          </a:prstGeom>
          <a:ln w="19050" cap="rnd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D195526D-0729-4E3A-8D13-D834B0B6C8E9}"/>
              </a:ext>
            </a:extLst>
          </p:cNvPr>
          <p:cNvSpPr/>
          <p:nvPr/>
        </p:nvSpPr>
        <p:spPr>
          <a:xfrm>
            <a:off x="6898109" y="4506201"/>
            <a:ext cx="366770" cy="292382"/>
          </a:xfrm>
          <a:prstGeom prst="rightArrow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213057-A30F-43D3-AED9-A4727D15C88D}"/>
              </a:ext>
            </a:extLst>
          </p:cNvPr>
          <p:cNvCxnSpPr/>
          <p:nvPr/>
        </p:nvCxnSpPr>
        <p:spPr>
          <a:xfrm>
            <a:off x="5052544" y="5106533"/>
            <a:ext cx="3067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FAFA72F5-296D-46ED-AC14-88D608BBF313}"/>
              </a:ext>
            </a:extLst>
          </p:cNvPr>
          <p:cNvSpPr/>
          <p:nvPr/>
        </p:nvSpPr>
        <p:spPr>
          <a:xfrm rot="16200000">
            <a:off x="5957485" y="4652446"/>
            <a:ext cx="155448" cy="115252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E5C37B4-A725-40BD-9DBB-BE3FF73A4E8E}"/>
              </a:ext>
            </a:extLst>
          </p:cNvPr>
          <p:cNvCxnSpPr>
            <a:cxnSpLocks/>
          </p:cNvCxnSpPr>
          <p:nvPr/>
        </p:nvCxnSpPr>
        <p:spPr>
          <a:xfrm>
            <a:off x="7264879" y="1136076"/>
            <a:ext cx="186744" cy="22607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3FB2413-778B-473C-B3C1-3116A52E6F39}"/>
              </a:ext>
            </a:extLst>
          </p:cNvPr>
          <p:cNvSpPr txBox="1"/>
          <p:nvPr/>
        </p:nvSpPr>
        <p:spPr>
          <a:xfrm>
            <a:off x="6140476" y="760874"/>
            <a:ext cx="22538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i="1" dirty="0">
                <a:latin typeface="Century Gothic" panose="020B0502020202020204" pitchFamily="34" charset="0"/>
              </a:rPr>
              <a:t>“Change in” delta</a:t>
            </a:r>
          </a:p>
        </p:txBody>
      </p:sp>
    </p:spTree>
    <p:extLst>
      <p:ext uri="{BB962C8B-B14F-4D97-AF65-F5344CB8AC3E}">
        <p14:creationId xmlns:p14="http://schemas.microsoft.com/office/powerpoint/2010/main" val="341946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This street scene helps to illustrate the difference between distance and position.  Set the reference point to be the </a:t>
            </a:r>
            <a:r>
              <a:rPr lang="en-US" b="1" i="1" dirty="0"/>
              <a:t>Cinema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Introduction to Kinematics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1B55-FF77-447D-8552-452C2B399E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5" y="2487846"/>
            <a:ext cx="7165342" cy="15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350E6-9160-420C-837F-0FC45A9224DF}"/>
              </a:ext>
            </a:extLst>
          </p:cNvPr>
          <p:cNvSpPr txBox="1"/>
          <p:nvPr/>
        </p:nvSpPr>
        <p:spPr>
          <a:xfrm>
            <a:off x="871145" y="39356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2AC27-D408-4425-B24D-827C7DF8324A}"/>
              </a:ext>
            </a:extLst>
          </p:cNvPr>
          <p:cNvSpPr txBox="1"/>
          <p:nvPr/>
        </p:nvSpPr>
        <p:spPr>
          <a:xfrm>
            <a:off x="7353287" y="393564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Century Gothic" panose="020B0502020202020204" pitchFamily="34" charset="0"/>
              </a:rPr>
              <a:t>East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2BAB5-51F8-4607-BB29-0C06272F4F27}"/>
              </a:ext>
            </a:extLst>
          </p:cNvPr>
          <p:cNvGraphicFramePr>
            <a:graphicFrameLocks noGrp="1"/>
          </p:cNvGraphicFramePr>
          <p:nvPr/>
        </p:nvGraphicFramePr>
        <p:xfrm>
          <a:off x="510466" y="4335751"/>
          <a:ext cx="8123068" cy="189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534">
                  <a:extLst>
                    <a:ext uri="{9D8B030D-6E8A-4147-A177-3AD203B41FA5}">
                      <a16:colId xmlns:a16="http://schemas.microsoft.com/office/drawing/2014/main" val="3123762267"/>
                    </a:ext>
                  </a:extLst>
                </a:gridCol>
                <a:gridCol w="4061534">
                  <a:extLst>
                    <a:ext uri="{9D8B030D-6E8A-4147-A177-3AD203B41FA5}">
                      <a16:colId xmlns:a16="http://schemas.microsoft.com/office/drawing/2014/main" val="221440819"/>
                    </a:ext>
                  </a:extLst>
                </a:gridCol>
              </a:tblGrid>
              <a:tr h="49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You exit the Cinema after watching a movie.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82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is your position?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716461"/>
                  </a:ext>
                </a:extLst>
              </a:tr>
              <a:tr h="604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What total distance have you travelled?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571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2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2386</Words>
  <Application>Microsoft Office PowerPoint</Application>
  <PresentationFormat>On-screen Show (4:3)</PresentationFormat>
  <Paragraphs>407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Introduction to Kinematics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Brosseau</dc:creator>
  <cp:lastModifiedBy>Michelle Brosseau</cp:lastModifiedBy>
  <cp:revision>3</cp:revision>
  <dcterms:created xsi:type="dcterms:W3CDTF">2019-03-23T22:35:27Z</dcterms:created>
  <dcterms:modified xsi:type="dcterms:W3CDTF">2020-08-10T01:04:22Z</dcterms:modified>
</cp:coreProperties>
</file>