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672" r:id="rId2"/>
    <p:sldId id="453" r:id="rId3"/>
    <p:sldId id="454" r:id="rId4"/>
    <p:sldId id="455" r:id="rId5"/>
    <p:sldId id="456" r:id="rId6"/>
    <p:sldId id="457" r:id="rId7"/>
    <p:sldId id="458" r:id="rId8"/>
    <p:sldId id="459" r:id="rId9"/>
    <p:sldId id="460" r:id="rId10"/>
    <p:sldId id="461" r:id="rId11"/>
    <p:sldId id="462" r:id="rId12"/>
    <p:sldId id="463" r:id="rId13"/>
    <p:sldId id="465" r:id="rId14"/>
    <p:sldId id="466" r:id="rId15"/>
    <p:sldId id="467" r:id="rId16"/>
    <p:sldId id="469" r:id="rId17"/>
    <p:sldId id="468" r:id="rId18"/>
    <p:sldId id="470" r:id="rId19"/>
    <p:sldId id="471" r:id="rId20"/>
    <p:sldId id="472" r:id="rId21"/>
    <p:sldId id="473" r:id="rId22"/>
    <p:sldId id="474" r:id="rId23"/>
    <p:sldId id="475" r:id="rId24"/>
    <p:sldId id="476" r:id="rId25"/>
    <p:sldId id="477" r:id="rId26"/>
    <p:sldId id="478" r:id="rId27"/>
    <p:sldId id="480" r:id="rId28"/>
    <p:sldId id="481" r:id="rId29"/>
    <p:sldId id="482" r:id="rId30"/>
    <p:sldId id="483" r:id="rId31"/>
    <p:sldId id="484" r:id="rId32"/>
    <p:sldId id="485" r:id="rId33"/>
    <p:sldId id="486" r:id="rId34"/>
    <p:sldId id="487" r:id="rId35"/>
    <p:sldId id="488" r:id="rId36"/>
    <p:sldId id="489" r:id="rId37"/>
    <p:sldId id="490" r:id="rId38"/>
    <p:sldId id="491" r:id="rId39"/>
    <p:sldId id="492" r:id="rId40"/>
    <p:sldId id="493" r:id="rId41"/>
    <p:sldId id="494" r:id="rId42"/>
    <p:sldId id="496" r:id="rId43"/>
    <p:sldId id="498" r:id="rId44"/>
    <p:sldId id="499" r:id="rId45"/>
    <p:sldId id="673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Brosseau" initials="MB" lastIdx="2" clrIdx="0">
    <p:extLst>
      <p:ext uri="{19B8F6BF-5375-455C-9EA6-DF929625EA0E}">
        <p15:presenceInfo xmlns:p15="http://schemas.microsoft.com/office/powerpoint/2012/main" userId="8f9de568db8cf2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2663"/>
    <a:srgbClr val="ED7D31"/>
    <a:srgbClr val="70AD47"/>
    <a:srgbClr val="4472C4"/>
    <a:srgbClr val="5E85CB"/>
    <a:srgbClr val="CFD5EA"/>
    <a:srgbClr val="FFC000"/>
    <a:srgbClr val="00B050"/>
    <a:srgbClr val="07266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205DD8-76A4-4FD9-A72B-55D0EED3CA80}" v="1" dt="2020-08-07T16:38:27.1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96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Brosseau" userId="8f9de568db8cf27f" providerId="LiveId" clId="{7C205DD8-76A4-4FD9-A72B-55D0EED3CA80}"/>
    <pc:docChg chg="addSld delSld modSld delSection modSection">
      <pc:chgData name="Michelle Brosseau" userId="8f9de568db8cf27f" providerId="LiveId" clId="{7C205DD8-76A4-4FD9-A72B-55D0EED3CA80}" dt="2020-08-07T16:38:27.142" v="4"/>
      <pc:docMkLst>
        <pc:docMk/>
      </pc:docMkLst>
      <pc:sldChg chg="del">
        <pc:chgData name="Michelle Brosseau" userId="8f9de568db8cf27f" providerId="LiveId" clId="{7C205DD8-76A4-4FD9-A72B-55D0EED3CA80}" dt="2020-07-23T20:40:27.391" v="2" actId="47"/>
        <pc:sldMkLst>
          <pc:docMk/>
          <pc:sldMk cId="2006125241" sldId="256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3159474607" sldId="258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945574255" sldId="282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755998600" sldId="284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407277969" sldId="413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2223387297" sldId="414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4190402911" sldId="415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4258946893" sldId="418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435985342" sldId="419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980402890" sldId="420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3419464092" sldId="421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4143423713" sldId="422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4153290626" sldId="423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2128618647" sldId="424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3729996" sldId="425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1548819212" sldId="427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3506732740" sldId="429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974558501" sldId="430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3256954653" sldId="431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4153830030" sldId="432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1681489795" sldId="433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1385453848" sldId="434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469908597" sldId="437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3371544552" sldId="438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1914687644" sldId="439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2781234249" sldId="440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3878503083" sldId="442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1419358600" sldId="443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3511604511" sldId="444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343536402" sldId="445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525065180" sldId="446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564339265" sldId="447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523700314" sldId="449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3854527682" sldId="450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2558752893" sldId="451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1748006359" sldId="453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195292483" sldId="454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3800885020" sldId="455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3529490468" sldId="456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1321186722" sldId="457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820595074" sldId="458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3556360332" sldId="459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2952790834" sldId="460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2984109706" sldId="461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2187169779" sldId="462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3044335971" sldId="463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4294926126" sldId="465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1489335532" sldId="466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512866810" sldId="467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2757719763" sldId="468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4271818709" sldId="469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2551116163" sldId="470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3878173633" sldId="471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2572615672" sldId="472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598623085" sldId="473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1078150010" sldId="474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21129768" sldId="475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2629769043" sldId="476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2622323041" sldId="477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318022259" sldId="478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2176937116" sldId="480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2194003537" sldId="481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3115060209" sldId="482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2385921321" sldId="483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3668464932" sldId="484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2496615562" sldId="485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731496375" sldId="486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3054346070" sldId="487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1120233053" sldId="488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2175111043" sldId="489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2316877057" sldId="490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3778240716" sldId="491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3958634604" sldId="492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100573084" sldId="493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244568725" sldId="494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604433918" sldId="496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1158059358" sldId="498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2219534695" sldId="499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952893490" sldId="501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171374335" sldId="502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405870459" sldId="503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783620482" sldId="504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4175254528" sldId="505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977221322" sldId="506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825942473" sldId="507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872180997" sldId="509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7028476" sldId="510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247246927" sldId="512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545520446" sldId="513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076614910" sldId="514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568191960" sldId="515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683007242" sldId="516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952165716" sldId="517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376193314" sldId="518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53042519" sldId="519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280948367" sldId="520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813754159" sldId="521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430988155" sldId="523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209070830" sldId="525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60494843" sldId="526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827743686" sldId="527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465260635" sldId="528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662166294" sldId="529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865085593" sldId="530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635249665" sldId="531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72472979" sldId="534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186567712" sldId="535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771684339" sldId="536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251275978" sldId="537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114737817" sldId="538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723191680" sldId="539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748366392" sldId="540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59818446" sldId="541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410072033" sldId="542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254783044" sldId="543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649719831" sldId="544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890894553" sldId="545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118064109" sldId="547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145254370" sldId="548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724708972" sldId="549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941402972" sldId="551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19645459" sldId="552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028273070" sldId="553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228972125" sldId="554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156423712" sldId="555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293770421" sldId="556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657733022" sldId="558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920338388" sldId="560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480890263" sldId="561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4146050542" sldId="562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559090661" sldId="563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866381105" sldId="564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661057379" sldId="566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81959331" sldId="567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674926723" sldId="568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090483201" sldId="571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65993484" sldId="572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683453727" sldId="573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094504284" sldId="574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053064348" sldId="575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888935459" sldId="576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575169651" sldId="577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809798699" sldId="578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887463417" sldId="579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94610544" sldId="580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098066261" sldId="581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836848305" sldId="582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893291845" sldId="583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351687492" sldId="584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012002409" sldId="585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348108793" sldId="586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2726713" sldId="589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383986579" sldId="590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460051644" sldId="591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628332974" sldId="592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846180558" sldId="593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731161155" sldId="594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775413535" sldId="595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092943310" sldId="596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124767515" sldId="597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749974434" sldId="598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463174723" sldId="599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469415078" sldId="600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844495796" sldId="601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864497413" sldId="602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414883345" sldId="603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088613157" sldId="604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064596354" sldId="605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628221578" sldId="606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593100166" sldId="607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541587266" sldId="608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654326604" sldId="609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71615837" sldId="610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4264016903" sldId="611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151731364" sldId="613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94119519" sldId="614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756883948" sldId="615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426430881" sldId="616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780680339" sldId="617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316131009" sldId="618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767419951" sldId="619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445319231" sldId="620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912471383" sldId="622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624210327" sldId="623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696835181" sldId="624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437092742" sldId="625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4006714075" sldId="626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682456640" sldId="627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203167220" sldId="628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582231985" sldId="630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953626394" sldId="633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925511285" sldId="634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48413248" sldId="635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427286232" sldId="636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515198720" sldId="637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765202897" sldId="638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70214911" sldId="639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587791849" sldId="640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524948800" sldId="641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657764257" sldId="642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598318744" sldId="643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054944164" sldId="644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969169171" sldId="645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123015496" sldId="646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784843464" sldId="647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446641924" sldId="648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170414466" sldId="649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994786413" sldId="650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389468973" sldId="651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148315236" sldId="652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689488758" sldId="653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4027648423" sldId="654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192760131" sldId="655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488165045" sldId="656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003131465" sldId="657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649776232" sldId="658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581121552" sldId="659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29620666" sldId="660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536319853" sldId="661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800830353" sldId="663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221527197" sldId="664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3788629802" sldId="665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530249915" sldId="666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1114695147" sldId="667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4050463379" sldId="668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2867264072" sldId="669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1245245510" sldId="670"/>
        </pc:sldMkLst>
      </pc:sldChg>
      <pc:sldChg chg="del">
        <pc:chgData name="Michelle Brosseau" userId="8f9de568db8cf27f" providerId="LiveId" clId="{7C205DD8-76A4-4FD9-A72B-55D0EED3CA80}" dt="2020-07-23T20:39:48.619" v="0" actId="47"/>
        <pc:sldMkLst>
          <pc:docMk/>
          <pc:sldMk cId="1679684783" sldId="671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2153050643" sldId="672"/>
        </pc:sldMkLst>
      </pc:sldChg>
      <pc:sldChg chg="add del">
        <pc:chgData name="Michelle Brosseau" userId="8f9de568db8cf27f" providerId="LiveId" clId="{7C205DD8-76A4-4FD9-A72B-55D0EED3CA80}" dt="2020-08-07T16:38:27.142" v="4"/>
        <pc:sldMkLst>
          <pc:docMk/>
          <pc:sldMk cId="1350525444" sldId="673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634083918" sldId="674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50869862" sldId="675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209642252" sldId="676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084833676" sldId="677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315054495" sldId="678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312654913" sldId="679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942705161" sldId="680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791748266" sldId="681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308039003" sldId="682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926885233" sldId="683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025870872" sldId="684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1715315796" sldId="685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2608783763" sldId="686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867311545" sldId="687"/>
        </pc:sldMkLst>
      </pc:sldChg>
      <pc:sldChg chg="del">
        <pc:chgData name="Michelle Brosseau" userId="8f9de568db8cf27f" providerId="LiveId" clId="{7C205DD8-76A4-4FD9-A72B-55D0EED3CA80}" dt="2020-07-23T20:40:13.836" v="1" actId="47"/>
        <pc:sldMkLst>
          <pc:docMk/>
          <pc:sldMk cId="3480965633" sldId="68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7C5F6B-70F8-4FEE-B191-2BC2C99F8FB0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7" r="16790"/>
          <a:stretch/>
        </p:blipFill>
        <p:spPr>
          <a:xfrm>
            <a:off x="0" y="-435649"/>
            <a:ext cx="9144000" cy="914400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40BF3A-1B71-423C-A444-ACE29403941A}"/>
              </a:ext>
            </a:extLst>
          </p:cNvPr>
          <p:cNvSpPr/>
          <p:nvPr userDrawn="1"/>
        </p:nvSpPr>
        <p:spPr>
          <a:xfrm>
            <a:off x="-890954" y="609600"/>
            <a:ext cx="12262339" cy="1570892"/>
          </a:xfrm>
          <a:prstGeom prst="rect">
            <a:avLst/>
          </a:prstGeom>
          <a:solidFill>
            <a:srgbClr val="000000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6B0C54-51FF-4972-8B6B-ACB696CFD078}"/>
              </a:ext>
            </a:extLst>
          </p:cNvPr>
          <p:cNvSpPr txBox="1"/>
          <p:nvPr userDrawn="1"/>
        </p:nvSpPr>
        <p:spPr>
          <a:xfrm>
            <a:off x="594360" y="671771"/>
            <a:ext cx="94230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8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1-D Kinematics</a:t>
            </a:r>
          </a:p>
        </p:txBody>
      </p:sp>
    </p:spTree>
    <p:extLst>
      <p:ext uri="{BB962C8B-B14F-4D97-AF65-F5344CB8AC3E}">
        <p14:creationId xmlns:p14="http://schemas.microsoft.com/office/powerpoint/2010/main" val="150071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F51-CBF5-4BD1-AECE-9132168A8DDF}" type="datetimeFigureOut">
              <a:rPr lang="en-CA" smtClean="0"/>
              <a:t>2020-08-07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EB49-DCC3-4EF3-88BE-FBC302BB3E2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231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F51-CBF5-4BD1-AECE-9132168A8DDF}" type="datetimeFigureOut">
              <a:rPr lang="en-CA" smtClean="0"/>
              <a:t>2020-08-07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EB49-DCC3-4EF3-88BE-FBC302BB3E2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769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BBAA05-6BDC-461C-B96C-C1987E0E4B73}"/>
              </a:ext>
            </a:extLst>
          </p:cNvPr>
          <p:cNvSpPr txBox="1"/>
          <p:nvPr userDrawn="1"/>
        </p:nvSpPr>
        <p:spPr>
          <a:xfrm>
            <a:off x="510466" y="142043"/>
            <a:ext cx="8123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40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E6B4B36-EF66-455D-81CC-CCBE81E5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66" y="115409"/>
            <a:ext cx="7886700" cy="70788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289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83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F51-CBF5-4BD1-AECE-9132168A8DDF}" type="datetimeFigureOut">
              <a:rPr lang="en-CA" smtClean="0"/>
              <a:t>2020-08-07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EB49-DCC3-4EF3-88BE-FBC302BB3E2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139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F51-CBF5-4BD1-AECE-9132168A8DDF}" type="datetimeFigureOut">
              <a:rPr lang="en-CA" smtClean="0"/>
              <a:t>2020-08-07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EB49-DCC3-4EF3-88BE-FBC302BB3E2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716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F51-CBF5-4BD1-AECE-9132168A8DDF}" type="datetimeFigureOut">
              <a:rPr lang="en-CA" smtClean="0"/>
              <a:t>2020-08-07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EB49-DCC3-4EF3-88BE-FBC302BB3E2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121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F51-CBF5-4BD1-AECE-9132168A8DDF}" type="datetimeFigureOut">
              <a:rPr lang="en-CA" smtClean="0"/>
              <a:t>2020-08-07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EB49-DCC3-4EF3-88BE-FBC302BB3E2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056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F51-CBF5-4BD1-AECE-9132168A8DDF}" type="datetimeFigureOut">
              <a:rPr lang="en-CA" smtClean="0"/>
              <a:t>2020-08-07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EB49-DCC3-4EF3-88BE-FBC302BB3E2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87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F51-CBF5-4BD1-AECE-9132168A8DDF}" type="datetimeFigureOut">
              <a:rPr lang="en-CA" smtClean="0"/>
              <a:t>2020-08-07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EB49-DCC3-4EF3-88BE-FBC302BB3E2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491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71F51-CBF5-4BD1-AECE-9132168A8DDF}" type="datetimeFigureOut">
              <a:rPr lang="en-CA" smtClean="0"/>
              <a:t>2020-08-07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1EB49-DCC3-4EF3-88BE-FBC302BB3E2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476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2" r:id="rId2"/>
    <p:sldLayoutId id="2147483661" r:id="rId3"/>
    <p:sldLayoutId id="2147483663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BF3C0A-C35C-40E5-BC70-FCFECFFDABF1}"/>
              </a:ext>
            </a:extLst>
          </p:cNvPr>
          <p:cNvSpPr txBox="1"/>
          <p:nvPr/>
        </p:nvSpPr>
        <p:spPr>
          <a:xfrm>
            <a:off x="731681" y="1776388"/>
            <a:ext cx="39052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Position-Time </a:t>
            </a:r>
          </a:p>
          <a:p>
            <a:r>
              <a:rPr lang="en-CA" sz="4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Graphs</a:t>
            </a:r>
          </a:p>
        </p:txBody>
      </p:sp>
    </p:spTree>
    <p:extLst>
      <p:ext uri="{BB962C8B-B14F-4D97-AF65-F5344CB8AC3E}">
        <p14:creationId xmlns:p14="http://schemas.microsoft.com/office/powerpoint/2010/main" val="2153050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91D9D6-EE4D-4A9B-9AA2-AAEC4F44FB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51" y="1125331"/>
            <a:ext cx="4968949" cy="4968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8C2B3FE-FA82-4DEB-878E-0D36A2B82D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0465" y="1177555"/>
                <a:ext cx="3898501" cy="503681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long does it take for the student to walk to school?</a:t>
                </a:r>
                <a:r>
                  <a:rPr lang="en-US" dirty="0">
                    <a:solidFill>
                      <a:srgbClr val="4472C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60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/>
                  <a:t>How far has the student walked after 30 seconds?</a:t>
                </a:r>
                <a:r>
                  <a:rPr lang="en-US" dirty="0">
                    <a:solidFill>
                      <a:srgbClr val="4472C4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CA" b="0" i="0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CA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CA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[</m:t>
                    </m:r>
                    <m:r>
                      <a:rPr lang="en-CA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/>
                  <a:t>How long did it take the student to walk 20 m?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~27</m:t>
                      </m:r>
                      <m:r>
                        <a:rPr lang="en-CA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CA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8C2B3FE-FA82-4DEB-878E-0D36A2B82D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0465" y="1177555"/>
                <a:ext cx="3898501" cy="5036814"/>
              </a:xfrm>
              <a:blipFill>
                <a:blip r:embed="rId3"/>
                <a:stretch>
                  <a:fillRect l="-2817" t="-2058" r="-48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Position-Time Graphs</a:t>
            </a:r>
          </a:p>
        </p:txBody>
      </p:sp>
    </p:spTree>
    <p:extLst>
      <p:ext uri="{BB962C8B-B14F-4D97-AF65-F5344CB8AC3E}">
        <p14:creationId xmlns:p14="http://schemas.microsoft.com/office/powerpoint/2010/main" val="2984109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91D9D6-EE4D-4A9B-9AA2-AAEC4F44FB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51" y="1125331"/>
            <a:ext cx="4968949" cy="4968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8C2B3FE-FA82-4DEB-878E-0D36A2B82D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0465" y="1177555"/>
                <a:ext cx="3898501" cy="503681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long does it take for the student to walk to school?</a:t>
                </a:r>
                <a:r>
                  <a:rPr lang="en-US" dirty="0">
                    <a:solidFill>
                      <a:srgbClr val="4472C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0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 60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dirty="0">
                  <a:solidFill>
                    <a:srgbClr val="4472C4"/>
                  </a:solidFill>
                </a:endParaRPr>
              </a:p>
              <a:p>
                <a:r>
                  <a:rPr lang="en-US" dirty="0"/>
                  <a:t>How far has the student walked after 30 seconds?</a:t>
                </a:r>
                <a:r>
                  <a:rPr lang="en-US" dirty="0">
                    <a:solidFill>
                      <a:srgbClr val="4472C4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CA" b="0" i="0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CA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CA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[</m:t>
                    </m:r>
                    <m:r>
                      <a:rPr lang="en-CA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/>
                  <a:t>How long did it take the student to walk 20 m?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~27</m:t>
                      </m:r>
                      <m:r>
                        <a:rPr lang="en-CA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CA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8C2B3FE-FA82-4DEB-878E-0D36A2B82D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0465" y="1177555"/>
                <a:ext cx="3898501" cy="5036814"/>
              </a:xfrm>
              <a:blipFill>
                <a:blip r:embed="rId3"/>
                <a:stretch>
                  <a:fillRect l="-2817" t="-2058" r="-48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Position-Time Graphs</a:t>
            </a:r>
          </a:p>
        </p:txBody>
      </p:sp>
    </p:spTree>
    <p:extLst>
      <p:ext uri="{BB962C8B-B14F-4D97-AF65-F5344CB8AC3E}">
        <p14:creationId xmlns:p14="http://schemas.microsoft.com/office/powerpoint/2010/main" val="2187169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91D9D6-EE4D-4A9B-9AA2-AAEC4F44FB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51" y="1125331"/>
            <a:ext cx="4968949" cy="4968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8C2B3FE-FA82-4DEB-878E-0D36A2B82D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0465" y="1177555"/>
                <a:ext cx="3898501" cy="503681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long does it take for the student to walk to school?</a:t>
                </a:r>
                <a:r>
                  <a:rPr lang="en-US" dirty="0">
                    <a:solidFill>
                      <a:srgbClr val="4472C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0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 60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dirty="0">
                  <a:solidFill>
                    <a:srgbClr val="4472C4"/>
                  </a:solidFill>
                </a:endParaRPr>
              </a:p>
              <a:p>
                <a:r>
                  <a:rPr lang="en-US" dirty="0"/>
                  <a:t>How far has the student walked after 30 seconds?</a:t>
                </a:r>
                <a:r>
                  <a:rPr lang="en-US" dirty="0">
                    <a:solidFill>
                      <a:srgbClr val="4472C4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CA" b="0" i="0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 4</m:t>
                    </m:r>
                    <m:r>
                      <a:rPr lang="en-CA" b="0" i="1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CA" b="0" i="1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 [</m:t>
                    </m:r>
                    <m:r>
                      <a:rPr lang="en-CA" b="0" i="1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4472C4"/>
                  </a:solidFill>
                </a:endParaRPr>
              </a:p>
              <a:p>
                <a:r>
                  <a:rPr lang="en-US" dirty="0"/>
                  <a:t>How long did it take the student to walk 20 m?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~27</m:t>
                      </m:r>
                      <m:r>
                        <a:rPr lang="en-CA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CA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8C2B3FE-FA82-4DEB-878E-0D36A2B82D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0465" y="1177555"/>
                <a:ext cx="3898501" cy="5036814"/>
              </a:xfrm>
              <a:blipFill>
                <a:blip r:embed="rId3"/>
                <a:stretch>
                  <a:fillRect l="-2817" t="-2058" r="-48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Position-Time Graphs</a:t>
            </a:r>
          </a:p>
        </p:txBody>
      </p:sp>
    </p:spTree>
    <p:extLst>
      <p:ext uri="{BB962C8B-B14F-4D97-AF65-F5344CB8AC3E}">
        <p14:creationId xmlns:p14="http://schemas.microsoft.com/office/powerpoint/2010/main" val="3044335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91D9D6-EE4D-4A9B-9AA2-AAEC4F44FB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51" y="1125331"/>
            <a:ext cx="4968949" cy="4968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8C2B3FE-FA82-4DEB-878E-0D36A2B82D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0465" y="1177555"/>
                <a:ext cx="3898501" cy="503681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long does it take for the student to walk to school?</a:t>
                </a:r>
                <a:r>
                  <a:rPr lang="en-US" dirty="0">
                    <a:solidFill>
                      <a:srgbClr val="4472C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0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 60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dirty="0">
                  <a:solidFill>
                    <a:srgbClr val="4472C4"/>
                  </a:solidFill>
                </a:endParaRPr>
              </a:p>
              <a:p>
                <a:r>
                  <a:rPr lang="en-US" dirty="0"/>
                  <a:t>How far has the student walked after 30 seconds?</a:t>
                </a:r>
                <a:r>
                  <a:rPr lang="en-US" dirty="0">
                    <a:solidFill>
                      <a:srgbClr val="4472C4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CA" b="0" i="0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 4</m:t>
                    </m:r>
                    <m:r>
                      <a:rPr lang="en-CA" b="0" i="1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CA" b="0" i="1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 [</m:t>
                    </m:r>
                    <m:r>
                      <a:rPr lang="en-CA" b="0" i="1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4472C4"/>
                  </a:solidFill>
                </a:endParaRPr>
              </a:p>
              <a:p>
                <a:r>
                  <a:rPr lang="en-US" dirty="0"/>
                  <a:t>How long did it take the student to walk 20 m?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CA" b="0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~15</m:t>
                      </m:r>
                      <m:r>
                        <a:rPr lang="en-CA" b="0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8C2B3FE-FA82-4DEB-878E-0D36A2B82D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0465" y="1177555"/>
                <a:ext cx="3898501" cy="5036814"/>
              </a:xfrm>
              <a:blipFill>
                <a:blip r:embed="rId3"/>
                <a:stretch>
                  <a:fillRect l="-2817" t="-2058" r="-48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Position-Time Graphs</a:t>
            </a:r>
          </a:p>
        </p:txBody>
      </p:sp>
    </p:spTree>
    <p:extLst>
      <p:ext uri="{BB962C8B-B14F-4D97-AF65-F5344CB8AC3E}">
        <p14:creationId xmlns:p14="http://schemas.microsoft.com/office/powerpoint/2010/main" val="4294926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91D9D6-EE4D-4A9B-9AA2-AAEC4F44FB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51" y="1125331"/>
            <a:ext cx="4968949" cy="496894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5" y="1177555"/>
            <a:ext cx="3948121" cy="5036814"/>
          </a:xfrm>
        </p:spPr>
        <p:txBody>
          <a:bodyPr>
            <a:normAutofit/>
          </a:bodyPr>
          <a:lstStyle/>
          <a:p>
            <a:r>
              <a:rPr lang="en-US" dirty="0"/>
              <a:t>All the previous information can be </a:t>
            </a:r>
            <a:r>
              <a:rPr lang="en-US" b="1" dirty="0"/>
              <a:t>read</a:t>
            </a:r>
            <a:r>
              <a:rPr lang="en-US" dirty="0"/>
              <a:t> from the graph. </a:t>
            </a:r>
          </a:p>
          <a:p>
            <a:r>
              <a:rPr lang="en-US" dirty="0"/>
              <a:t>Reading information from a position time graph provides information about the position.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Position-Time Graphs</a:t>
            </a:r>
          </a:p>
        </p:txBody>
      </p:sp>
    </p:spTree>
    <p:extLst>
      <p:ext uri="{BB962C8B-B14F-4D97-AF65-F5344CB8AC3E}">
        <p14:creationId xmlns:p14="http://schemas.microsoft.com/office/powerpoint/2010/main" val="1489335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91D9D6-EE4D-4A9B-9AA2-AAEC4F44FB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51" y="1125331"/>
            <a:ext cx="4968949" cy="496894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5" y="1177555"/>
            <a:ext cx="3948121" cy="5036814"/>
          </a:xfrm>
        </p:spPr>
        <p:txBody>
          <a:bodyPr>
            <a:normAutofit/>
          </a:bodyPr>
          <a:lstStyle/>
          <a:p>
            <a:r>
              <a:rPr lang="en-US" dirty="0"/>
              <a:t>Find the slope of the graph.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Position-Time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5980B01-BE30-41AB-9962-56A5CAAEC1E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16637" y="2304198"/>
              <a:ext cx="2935776" cy="27835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35776">
                      <a:extLst>
                        <a:ext uri="{9D8B030D-6E8A-4147-A177-3AD203B41FA5}">
                          <a16:colId xmlns:a16="http://schemas.microsoft.com/office/drawing/2014/main" val="3214232605"/>
                        </a:ext>
                      </a:extLst>
                    </a:gridCol>
                  </a:tblGrid>
                  <a:tr h="2783527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1200"/>
                            </a:spcAft>
                          </a:pPr>
                          <a:r>
                            <a:rPr lang="en-CA" sz="3200" b="0" dirty="0"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CA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𝑟𝑖𝑠𝑒</m:t>
                                  </m:r>
                                </m:num>
                                <m:den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𝑟𝑢𝑛</m:t>
                                  </m:r>
                                </m:den>
                              </m:f>
                            </m:oMath>
                          </a14:m>
                          <a:endParaRPr lang="en-CA" sz="3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l">
                            <a:spcAft>
                              <a:spcPts val="1200"/>
                            </a:spcAft>
                          </a:pPr>
                          <a:r>
                            <a:rPr lang="en-CA" sz="3200" b="0" dirty="0"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CA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80</m:t>
                                  </m:r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60</m:t>
                                  </m:r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CA" sz="3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l">
                            <a:spcAft>
                              <a:spcPts val="1200"/>
                            </a:spcAft>
                          </a:pPr>
                          <a:r>
                            <a:rPr lang="en-CA" sz="3200" b="0" dirty="0"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CA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1.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CA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CA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acc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CA" sz="3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266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1479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5980B01-BE30-41AB-9962-56A5CAAEC1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1935897"/>
                  </p:ext>
                </p:extLst>
              </p:nvPr>
            </p:nvGraphicFramePr>
            <p:xfrm>
              <a:off x="1016637" y="2304198"/>
              <a:ext cx="2935776" cy="27835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35776">
                      <a:extLst>
                        <a:ext uri="{9D8B030D-6E8A-4147-A177-3AD203B41FA5}">
                          <a16:colId xmlns:a16="http://schemas.microsoft.com/office/drawing/2014/main" val="3214232605"/>
                        </a:ext>
                      </a:extLst>
                    </a:gridCol>
                  </a:tblGrid>
                  <a:tr h="2783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14798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12866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91D9D6-EE4D-4A9B-9AA2-AAEC4F44FB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51" y="1125331"/>
            <a:ext cx="4968949" cy="496894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3900600" cy="5036814"/>
          </a:xfrm>
        </p:spPr>
        <p:txBody>
          <a:bodyPr>
            <a:normAutofit/>
          </a:bodyPr>
          <a:lstStyle/>
          <a:p>
            <a:r>
              <a:rPr lang="en-US" dirty="0"/>
              <a:t>Examine the units of the slope. </a:t>
            </a:r>
          </a:p>
          <a:p>
            <a:r>
              <a:rPr lang="en-US" dirty="0"/>
              <a:t>Considering the units, what information does the slope of a position-time graph provide?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Position-Time Graphs</a:t>
            </a:r>
          </a:p>
        </p:txBody>
      </p:sp>
    </p:spTree>
    <p:extLst>
      <p:ext uri="{BB962C8B-B14F-4D97-AF65-F5344CB8AC3E}">
        <p14:creationId xmlns:p14="http://schemas.microsoft.com/office/powerpoint/2010/main" val="4271818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91D9D6-EE4D-4A9B-9AA2-AAEC4F44FB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51" y="1125331"/>
            <a:ext cx="4968949" cy="4968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8C2B3FE-FA82-4DEB-878E-0D36A2B82D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0466" y="1177555"/>
                <a:ext cx="3900600" cy="503681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units of the slope 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CA" dirty="0"/>
                  <a:t>, with a direction. The slope’s unit match with the units for velocity.</a:t>
                </a:r>
              </a:p>
              <a:p>
                <a:r>
                  <a:rPr lang="en-CA" b="1" dirty="0"/>
                  <a:t>The slope of a position-time graph gives velocity.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8C2B3FE-FA82-4DEB-878E-0D36A2B82D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0466" y="1177555"/>
                <a:ext cx="3900600" cy="5036814"/>
              </a:xfrm>
              <a:blipFill>
                <a:blip r:embed="rId3"/>
                <a:stretch>
                  <a:fillRect l="-2813" t="-2058" r="-28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Position-Time Graphs</a:t>
            </a:r>
          </a:p>
        </p:txBody>
      </p:sp>
    </p:spTree>
    <p:extLst>
      <p:ext uri="{BB962C8B-B14F-4D97-AF65-F5344CB8AC3E}">
        <p14:creationId xmlns:p14="http://schemas.microsoft.com/office/powerpoint/2010/main" val="2757719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Content Placeholder 40">
            <a:extLst>
              <a:ext uri="{FF2B5EF4-FFF2-40B4-BE49-F238E27FC236}">
                <a16:creationId xmlns:a16="http://schemas.microsoft.com/office/drawing/2014/main" id="{B0A138B2-06DE-4E68-95A6-45014A6ADEC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568267" y="1261533"/>
          <a:ext cx="208280" cy="541867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4237507750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71440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Position-Time Graphs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01755C9-990B-4BB4-98A0-7D5B1690F004}"/>
              </a:ext>
            </a:extLst>
          </p:cNvPr>
          <p:cNvGraphicFramePr>
            <a:graphicFrameLocks noGrp="1"/>
          </p:cNvGraphicFramePr>
          <p:nvPr/>
        </p:nvGraphicFramePr>
        <p:xfrm>
          <a:off x="510466" y="1177553"/>
          <a:ext cx="8059002" cy="5099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9002">
                  <a:extLst>
                    <a:ext uri="{9D8B030D-6E8A-4147-A177-3AD203B41FA5}">
                      <a16:colId xmlns:a16="http://schemas.microsoft.com/office/drawing/2014/main" val="20104202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CA" sz="2800" b="1" dirty="0">
                          <a:latin typeface="Century Gothic" panose="020B0502020202020204" pitchFamily="34" charset="0"/>
                        </a:rPr>
                        <a:t>Average Velocity Equation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980139"/>
                  </a:ext>
                </a:extLst>
              </a:tr>
              <a:tr h="4459025">
                <a:tc>
                  <a:txBody>
                    <a:bodyPr/>
                    <a:lstStyle/>
                    <a:p>
                      <a:endParaRPr lang="en-CA" sz="2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370541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F17BEF5D-1C0D-4791-8906-46D8CDD2C75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6467" y="1803635"/>
              <a:ext cx="8051799" cy="44870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93454">
                      <a:extLst>
                        <a:ext uri="{9D8B030D-6E8A-4147-A177-3AD203B41FA5}">
                          <a16:colId xmlns:a16="http://schemas.microsoft.com/office/drawing/2014/main" val="3214232605"/>
                        </a:ext>
                      </a:extLst>
                    </a:gridCol>
                    <a:gridCol w="5758345">
                      <a:extLst>
                        <a:ext uri="{9D8B030D-6E8A-4147-A177-3AD203B41FA5}">
                          <a16:colId xmlns:a16="http://schemas.microsoft.com/office/drawing/2014/main" val="1664487891"/>
                        </a:ext>
                      </a:extLst>
                    </a:gridCol>
                  </a:tblGrid>
                  <a:tr h="408202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CA" sz="2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Slope: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266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𝑟𝑖𝑠𝑒</m:t>
                                    </m:r>
                                  </m:num>
                                  <m:den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𝑟𝑢𝑛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CA" sz="26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l"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⃑"/>
                                            <m:ctrlPr>
                                              <a:rPr lang="en-CA" sz="2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CA" sz="2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⃑"/>
                                            <m:ctrlPr>
                                              <a:rPr lang="en-CA" sz="2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CA" sz="2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CA" sz="26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l"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acc>
                                      <m:accPr>
                                        <m:chr m:val="⃑"/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CA" sz="26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l"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𝑎𝑣</m:t>
                                    </m:r>
                                  </m:sub>
                                </m:sSub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acc>
                                      <m:accPr>
                                        <m:chr m:val="⃑"/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CA" sz="26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266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147980"/>
                      </a:ext>
                    </a:extLst>
                  </a:tr>
                  <a:tr h="405069"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CA" sz="20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∗</m:t>
                              </m:r>
                            </m:oMath>
                          </a14:m>
                          <a:r>
                            <a:rPr kumimoji="0" lang="en-CA" sz="205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Use whichever variation of this equation that best suits the situation.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2664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>
                            <a:spcAft>
                              <a:spcPts val="1200"/>
                            </a:spcAft>
                          </a:pPr>
                          <a:endParaRPr lang="en-CA" sz="24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266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9652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F17BEF5D-1C0D-4791-8906-46D8CDD2C7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6109623"/>
                  </p:ext>
                </p:extLst>
              </p:nvPr>
            </p:nvGraphicFramePr>
            <p:xfrm>
              <a:off x="516467" y="1803635"/>
              <a:ext cx="8051799" cy="44870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93454">
                      <a:extLst>
                        <a:ext uri="{9D8B030D-6E8A-4147-A177-3AD203B41FA5}">
                          <a16:colId xmlns:a16="http://schemas.microsoft.com/office/drawing/2014/main" val="3214232605"/>
                        </a:ext>
                      </a:extLst>
                    </a:gridCol>
                    <a:gridCol w="5758345">
                      <a:extLst>
                        <a:ext uri="{9D8B030D-6E8A-4147-A177-3AD203B41FA5}">
                          <a16:colId xmlns:a16="http://schemas.microsoft.com/office/drawing/2014/main" val="1664487891"/>
                        </a:ext>
                      </a:extLst>
                    </a:gridCol>
                  </a:tblGrid>
                  <a:tr h="408202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CA" sz="2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Slope: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266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94" t="-1194" b="-12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147980"/>
                      </a:ext>
                    </a:extLst>
                  </a:tr>
                  <a:tr h="405069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011940" b="-2835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>
                            <a:spcAft>
                              <a:spcPts val="1200"/>
                            </a:spcAft>
                          </a:pPr>
                          <a:endParaRPr lang="en-CA" sz="24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266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96527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375DC04-388C-46BB-9901-30CEB6F02CD0}"/>
              </a:ext>
            </a:extLst>
          </p:cNvPr>
          <p:cNvSpPr txBox="1"/>
          <p:nvPr/>
        </p:nvSpPr>
        <p:spPr>
          <a:xfrm>
            <a:off x="890892" y="4474600"/>
            <a:ext cx="163465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Century Gothic" panose="020B0502020202020204" pitchFamily="34" charset="0"/>
              </a:rPr>
              <a:t>Slope is the velocity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A4A4BC-71E1-48AA-AEB8-FEF3AF667C4D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4772773" y="1919020"/>
            <a:ext cx="1362345" cy="78401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9AC431-8B12-4CE0-8BDC-A42AA4C9E25D}"/>
                  </a:ext>
                </a:extLst>
              </p:cNvPr>
              <p:cNvSpPr txBox="1"/>
              <p:nvPr/>
            </p:nvSpPr>
            <p:spPr>
              <a:xfrm>
                <a:off x="6135118" y="1394132"/>
                <a:ext cx="1634658" cy="10497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4472C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dirty="0">
                    <a:latin typeface="Century Gothic" panose="020B0502020202020204" pitchFamily="34" charset="0"/>
                  </a:rPr>
                  <a:t>Similar to math class: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CA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9AC431-8B12-4CE0-8BDC-A42AA4C9E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118" y="1394132"/>
                <a:ext cx="1634658" cy="1049775"/>
              </a:xfrm>
              <a:prstGeom prst="rect">
                <a:avLst/>
              </a:prstGeom>
              <a:blipFill>
                <a:blip r:embed="rId3"/>
                <a:stretch>
                  <a:fillRect t="-2874"/>
                </a:stretch>
              </a:blipFill>
              <a:ln>
                <a:solidFill>
                  <a:srgbClr val="4472C4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BB673A-2BD4-4846-9D2C-E1C02477678B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4772773" y="2946906"/>
            <a:ext cx="1123165" cy="8229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B0D5003-E48B-4FF7-93A1-D071549A41D5}"/>
              </a:ext>
            </a:extLst>
          </p:cNvPr>
          <p:cNvSpPr txBox="1"/>
          <p:nvPr/>
        </p:nvSpPr>
        <p:spPr>
          <a:xfrm>
            <a:off x="5895938" y="2623740"/>
            <a:ext cx="163465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Century Gothic" panose="020B0502020202020204" pitchFamily="34" charset="0"/>
              </a:rPr>
              <a:t>Change in position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00282A2-CFFC-4924-9767-CC02D8F28F8B}"/>
              </a:ext>
            </a:extLst>
          </p:cNvPr>
          <p:cNvCxnSpPr>
            <a:cxnSpLocks/>
            <a:stCxn id="23" idx="1"/>
          </p:cNvCxnSpPr>
          <p:nvPr/>
        </p:nvCxnSpPr>
        <p:spPr>
          <a:xfrm flipH="1" flipV="1">
            <a:off x="4772773" y="3513946"/>
            <a:ext cx="1123165" cy="16562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894B56A-9763-48B5-892A-39AA75931195}"/>
              </a:ext>
            </a:extLst>
          </p:cNvPr>
          <p:cNvSpPr txBox="1"/>
          <p:nvPr/>
        </p:nvSpPr>
        <p:spPr>
          <a:xfrm>
            <a:off x="5895938" y="3356407"/>
            <a:ext cx="163465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Century Gothic" panose="020B0502020202020204" pitchFamily="34" charset="0"/>
              </a:rPr>
              <a:t>Change in time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A8A710D-1FAF-496B-A267-DE86744CBECF}"/>
              </a:ext>
            </a:extLst>
          </p:cNvPr>
          <p:cNvCxnSpPr>
            <a:cxnSpLocks/>
            <a:stCxn id="30" idx="1"/>
          </p:cNvCxnSpPr>
          <p:nvPr/>
        </p:nvCxnSpPr>
        <p:spPr>
          <a:xfrm flipH="1" flipV="1">
            <a:off x="4103827" y="4130565"/>
            <a:ext cx="1479178" cy="28167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4C5A22D-E4DE-4C81-A798-7F73225DD0E7}"/>
              </a:ext>
            </a:extLst>
          </p:cNvPr>
          <p:cNvSpPr txBox="1"/>
          <p:nvPr/>
        </p:nvSpPr>
        <p:spPr>
          <a:xfrm>
            <a:off x="5583005" y="4227574"/>
            <a:ext cx="185655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Century Gothic" panose="020B0502020202020204" pitchFamily="34" charset="0"/>
              </a:rPr>
              <a:t>Displacement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C807774-8D93-4820-A063-98A3EC5AAE8A}"/>
              </a:ext>
            </a:extLst>
          </p:cNvPr>
          <p:cNvSpPr/>
          <p:nvPr/>
        </p:nvSpPr>
        <p:spPr>
          <a:xfrm>
            <a:off x="2592259" y="4323633"/>
            <a:ext cx="203200" cy="948267"/>
          </a:xfrm>
          <a:custGeom>
            <a:avLst/>
            <a:gdLst>
              <a:gd name="connsiteX0" fmla="*/ 203200 w 203200"/>
              <a:gd name="connsiteY0" fmla="*/ 0 h 948267"/>
              <a:gd name="connsiteX1" fmla="*/ 0 w 203200"/>
              <a:gd name="connsiteY1" fmla="*/ 457200 h 948267"/>
              <a:gd name="connsiteX2" fmla="*/ 203200 w 203200"/>
              <a:gd name="connsiteY2" fmla="*/ 948267 h 94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200" h="948267">
                <a:moveTo>
                  <a:pt x="203200" y="0"/>
                </a:moveTo>
                <a:cubicBezTo>
                  <a:pt x="101600" y="149578"/>
                  <a:pt x="0" y="299156"/>
                  <a:pt x="0" y="457200"/>
                </a:cubicBezTo>
                <a:cubicBezTo>
                  <a:pt x="0" y="615244"/>
                  <a:pt x="101600" y="781755"/>
                  <a:pt x="203200" y="948267"/>
                </a:cubicBezTo>
              </a:path>
            </a:pathLst>
          </a:custGeom>
          <a:noFill/>
          <a:ln w="38100">
            <a:solidFill>
              <a:srgbClr val="4472C4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1116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5" y="1177555"/>
            <a:ext cx="8184801" cy="5036814"/>
          </a:xfrm>
        </p:spPr>
        <p:txBody>
          <a:bodyPr>
            <a:normAutofit/>
          </a:bodyPr>
          <a:lstStyle/>
          <a:p>
            <a:r>
              <a:rPr lang="en-US" dirty="0"/>
              <a:t>Through comparing graphs on the same scale, we can learn more about what the shape of a graph tells us. </a:t>
            </a:r>
          </a:p>
          <a:p>
            <a:r>
              <a:rPr lang="en-US" dirty="0"/>
              <a:t>Three siblings walk to the same school 300 meters east from the same home. </a:t>
            </a:r>
          </a:p>
          <a:p>
            <a:r>
              <a:rPr lang="en-US" dirty="0"/>
              <a:t>Rank which sibling you think is the fastest and the slowest.  Then calculate the slope to determine their average velocities.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Position-Time Graphs</a:t>
            </a:r>
          </a:p>
        </p:txBody>
      </p:sp>
    </p:spTree>
    <p:extLst>
      <p:ext uri="{BB962C8B-B14F-4D97-AF65-F5344CB8AC3E}">
        <p14:creationId xmlns:p14="http://schemas.microsoft.com/office/powerpoint/2010/main" val="387817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>
            <a:normAutofit/>
          </a:bodyPr>
          <a:lstStyle/>
          <a:p>
            <a:r>
              <a:rPr lang="en-US" dirty="0"/>
              <a:t>In math classes you have examined graphs and determined information about different patterns.  You have also taken patterns and graphed them.</a:t>
            </a:r>
          </a:p>
          <a:p>
            <a:r>
              <a:rPr lang="en-US" dirty="0"/>
              <a:t>We will do the same here to help us analyze motion in the Kinematics unit.  This is a very powerful tool – the equations for this unit are derived from graphs. </a:t>
            </a:r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Position-Time Graphs</a:t>
            </a:r>
          </a:p>
        </p:txBody>
      </p:sp>
    </p:spTree>
    <p:extLst>
      <p:ext uri="{BB962C8B-B14F-4D97-AF65-F5344CB8AC3E}">
        <p14:creationId xmlns:p14="http://schemas.microsoft.com/office/powerpoint/2010/main" val="1748006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0ECA8-7F89-4436-88FD-86C20DBED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Acceleration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01755C9-990B-4BB4-98A0-7D5B1690F004}"/>
              </a:ext>
            </a:extLst>
          </p:cNvPr>
          <p:cNvGraphicFramePr>
            <a:graphicFrameLocks noGrp="1"/>
          </p:cNvGraphicFramePr>
          <p:nvPr/>
        </p:nvGraphicFramePr>
        <p:xfrm>
          <a:off x="510466" y="1177553"/>
          <a:ext cx="8059002" cy="5099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9002">
                  <a:extLst>
                    <a:ext uri="{9D8B030D-6E8A-4147-A177-3AD203B41FA5}">
                      <a16:colId xmlns:a16="http://schemas.microsoft.com/office/drawing/2014/main" val="20104202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CA" sz="2800" b="1" dirty="0">
                          <a:latin typeface="Century Gothic" panose="020B0502020202020204" pitchFamily="34" charset="0"/>
                        </a:rPr>
                        <a:t>Alfie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980139"/>
                  </a:ext>
                </a:extLst>
              </a:tr>
              <a:tr h="4459025">
                <a:tc>
                  <a:txBody>
                    <a:bodyPr/>
                    <a:lstStyle/>
                    <a:p>
                      <a:endParaRPr lang="en-CA" sz="28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0541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F17BEF5D-1C0D-4791-8906-46D8CDD2C75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6468" y="1803634"/>
              <a:ext cx="8048692" cy="44730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6065">
                      <a:extLst>
                        <a:ext uri="{9D8B030D-6E8A-4147-A177-3AD203B41FA5}">
                          <a16:colId xmlns:a16="http://schemas.microsoft.com/office/drawing/2014/main" val="3214232605"/>
                        </a:ext>
                      </a:extLst>
                    </a:gridCol>
                    <a:gridCol w="4382627">
                      <a:extLst>
                        <a:ext uri="{9D8B030D-6E8A-4147-A177-3AD203B41FA5}">
                          <a16:colId xmlns:a16="http://schemas.microsoft.com/office/drawing/2014/main" val="1664487891"/>
                        </a:ext>
                      </a:extLst>
                    </a:gridCol>
                  </a:tblGrid>
                  <a:tr h="4473024">
                    <a:tc>
                      <a:txBody>
                        <a:bodyPr/>
                        <a:lstStyle/>
                        <a:p>
                          <a:pPr algn="l"/>
                          <a:endParaRPr lang="en-CA" sz="26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266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𝑎𝑣</m:t>
                                    </m:r>
                                  </m:sub>
                                </m:sSub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acc>
                                      <m:accPr>
                                        <m:chr m:val="⃑"/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CA" sz="26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l"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𝑎𝑣</m:t>
                                    </m:r>
                                  </m:sub>
                                </m:sSub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300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</m:t>
                                    </m:r>
                                    <m: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[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</m:t>
                                    </m:r>
                                    <m: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]</m:t>
                                    </m:r>
                                  </m:num>
                                  <m:den>
                                    <m: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240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CA" sz="26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l"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𝑎𝑣</m:t>
                                    </m:r>
                                  </m:sub>
                                </m:sSub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1.25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</m:t>
                                    </m:r>
                                  </m:den>
                                </m:f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2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CA" sz="26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266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1479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F17BEF5D-1C0D-4791-8906-46D8CDD2C7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7595286"/>
                  </p:ext>
                </p:extLst>
              </p:nvPr>
            </p:nvGraphicFramePr>
            <p:xfrm>
              <a:off x="516468" y="1803634"/>
              <a:ext cx="8048692" cy="44730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6065">
                      <a:extLst>
                        <a:ext uri="{9D8B030D-6E8A-4147-A177-3AD203B41FA5}">
                          <a16:colId xmlns:a16="http://schemas.microsoft.com/office/drawing/2014/main" val="3214232605"/>
                        </a:ext>
                      </a:extLst>
                    </a:gridCol>
                    <a:gridCol w="4382627">
                      <a:extLst>
                        <a:ext uri="{9D8B030D-6E8A-4147-A177-3AD203B41FA5}">
                          <a16:colId xmlns:a16="http://schemas.microsoft.com/office/drawing/2014/main" val="1664487891"/>
                        </a:ext>
                      </a:extLst>
                    </a:gridCol>
                  </a:tblGrid>
                  <a:tr h="4473024">
                    <a:tc>
                      <a:txBody>
                        <a:bodyPr/>
                        <a:lstStyle/>
                        <a:p>
                          <a:pPr algn="l"/>
                          <a:endParaRPr lang="en-CA" sz="26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266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3611" b="-1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14798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7B2FC35-82C2-4E6E-9821-84A65021442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33" y="2269067"/>
            <a:ext cx="3488266" cy="3488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615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0ECA8-7F89-4436-88FD-86C20DBED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Acceleration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01755C9-990B-4BB4-98A0-7D5B1690F004}"/>
              </a:ext>
            </a:extLst>
          </p:cNvPr>
          <p:cNvGraphicFramePr>
            <a:graphicFrameLocks noGrp="1"/>
          </p:cNvGraphicFramePr>
          <p:nvPr/>
        </p:nvGraphicFramePr>
        <p:xfrm>
          <a:off x="510466" y="1177553"/>
          <a:ext cx="8059002" cy="5099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9002">
                  <a:extLst>
                    <a:ext uri="{9D8B030D-6E8A-4147-A177-3AD203B41FA5}">
                      <a16:colId xmlns:a16="http://schemas.microsoft.com/office/drawing/2014/main" val="20104202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CA" sz="2800" b="1" dirty="0">
                          <a:latin typeface="Century Gothic" panose="020B0502020202020204" pitchFamily="34" charset="0"/>
                        </a:rPr>
                        <a:t>Beth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980139"/>
                  </a:ext>
                </a:extLst>
              </a:tr>
              <a:tr h="4459025">
                <a:tc>
                  <a:txBody>
                    <a:bodyPr/>
                    <a:lstStyle/>
                    <a:p>
                      <a:endParaRPr lang="en-CA" sz="28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0541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F17BEF5D-1C0D-4791-8906-46D8CDD2C75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6468" y="1803634"/>
              <a:ext cx="8048692" cy="44730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6065">
                      <a:extLst>
                        <a:ext uri="{9D8B030D-6E8A-4147-A177-3AD203B41FA5}">
                          <a16:colId xmlns:a16="http://schemas.microsoft.com/office/drawing/2014/main" val="3214232605"/>
                        </a:ext>
                      </a:extLst>
                    </a:gridCol>
                    <a:gridCol w="4382627">
                      <a:extLst>
                        <a:ext uri="{9D8B030D-6E8A-4147-A177-3AD203B41FA5}">
                          <a16:colId xmlns:a16="http://schemas.microsoft.com/office/drawing/2014/main" val="1664487891"/>
                        </a:ext>
                      </a:extLst>
                    </a:gridCol>
                  </a:tblGrid>
                  <a:tr h="4473024">
                    <a:tc>
                      <a:txBody>
                        <a:bodyPr/>
                        <a:lstStyle/>
                        <a:p>
                          <a:pPr algn="l"/>
                          <a:endParaRPr lang="en-CA" sz="26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266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𝑎𝑣</m:t>
                                    </m:r>
                                  </m:sub>
                                </m:sSub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acc>
                                      <m:accPr>
                                        <m:chr m:val="⃑"/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CA" sz="26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l"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𝑎𝑣</m:t>
                                    </m:r>
                                  </m:sub>
                                </m:sSub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300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</m:t>
                                    </m:r>
                                    <m: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[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</m:t>
                                    </m:r>
                                    <m: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]</m:t>
                                    </m:r>
                                  </m:num>
                                  <m:den>
                                    <m: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120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CA" sz="26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l"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𝑎𝑣</m:t>
                                    </m:r>
                                  </m:sub>
                                </m:sSub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2.5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</m:t>
                                    </m:r>
                                  </m:den>
                                </m:f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2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CA" sz="26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266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1479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F17BEF5D-1C0D-4791-8906-46D8CDD2C7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8649403"/>
                  </p:ext>
                </p:extLst>
              </p:nvPr>
            </p:nvGraphicFramePr>
            <p:xfrm>
              <a:off x="516468" y="1803634"/>
              <a:ext cx="8048692" cy="44730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6065">
                      <a:extLst>
                        <a:ext uri="{9D8B030D-6E8A-4147-A177-3AD203B41FA5}">
                          <a16:colId xmlns:a16="http://schemas.microsoft.com/office/drawing/2014/main" val="3214232605"/>
                        </a:ext>
                      </a:extLst>
                    </a:gridCol>
                    <a:gridCol w="4382627">
                      <a:extLst>
                        <a:ext uri="{9D8B030D-6E8A-4147-A177-3AD203B41FA5}">
                          <a16:colId xmlns:a16="http://schemas.microsoft.com/office/drawing/2014/main" val="1664487891"/>
                        </a:ext>
                      </a:extLst>
                    </a:gridCol>
                  </a:tblGrid>
                  <a:tr h="4473024">
                    <a:tc>
                      <a:txBody>
                        <a:bodyPr/>
                        <a:lstStyle/>
                        <a:p>
                          <a:pPr algn="l"/>
                          <a:endParaRPr lang="en-CA" sz="26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266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3611" b="-1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14798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D410FF3-F50A-4110-9E3D-7D03F7290F3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41" y="2269067"/>
            <a:ext cx="3483958" cy="3483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8623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0ECA8-7F89-4436-88FD-86C20DBED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Acceleration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01755C9-990B-4BB4-98A0-7D5B1690F004}"/>
              </a:ext>
            </a:extLst>
          </p:cNvPr>
          <p:cNvGraphicFramePr>
            <a:graphicFrameLocks noGrp="1"/>
          </p:cNvGraphicFramePr>
          <p:nvPr/>
        </p:nvGraphicFramePr>
        <p:xfrm>
          <a:off x="510466" y="1177553"/>
          <a:ext cx="8059002" cy="5099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9002">
                  <a:extLst>
                    <a:ext uri="{9D8B030D-6E8A-4147-A177-3AD203B41FA5}">
                      <a16:colId xmlns:a16="http://schemas.microsoft.com/office/drawing/2014/main" val="20104202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CA" sz="2800" b="1" dirty="0">
                          <a:latin typeface="Century Gothic" panose="020B0502020202020204" pitchFamily="34" charset="0"/>
                        </a:rPr>
                        <a:t>Cameron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980139"/>
                  </a:ext>
                </a:extLst>
              </a:tr>
              <a:tr h="4459025">
                <a:tc>
                  <a:txBody>
                    <a:bodyPr/>
                    <a:lstStyle/>
                    <a:p>
                      <a:endParaRPr lang="en-CA" sz="28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0541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F17BEF5D-1C0D-4791-8906-46D8CDD2C75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6468" y="1803634"/>
              <a:ext cx="8048692" cy="44730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6065">
                      <a:extLst>
                        <a:ext uri="{9D8B030D-6E8A-4147-A177-3AD203B41FA5}">
                          <a16:colId xmlns:a16="http://schemas.microsoft.com/office/drawing/2014/main" val="3214232605"/>
                        </a:ext>
                      </a:extLst>
                    </a:gridCol>
                    <a:gridCol w="4382627">
                      <a:extLst>
                        <a:ext uri="{9D8B030D-6E8A-4147-A177-3AD203B41FA5}">
                          <a16:colId xmlns:a16="http://schemas.microsoft.com/office/drawing/2014/main" val="1664487891"/>
                        </a:ext>
                      </a:extLst>
                    </a:gridCol>
                  </a:tblGrid>
                  <a:tr h="4473024">
                    <a:tc>
                      <a:txBody>
                        <a:bodyPr/>
                        <a:lstStyle/>
                        <a:p>
                          <a:pPr algn="l"/>
                          <a:endParaRPr lang="en-CA" sz="26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266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𝑎𝑣</m:t>
                                    </m:r>
                                  </m:sub>
                                </m:sSub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acc>
                                      <m:accPr>
                                        <m:chr m:val="⃑"/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CA" sz="26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l"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𝑎𝑣</m:t>
                                    </m:r>
                                  </m:sub>
                                </m:sSub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300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</m:t>
                                    </m:r>
                                    <m: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[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</m:t>
                                    </m:r>
                                    <m: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]</m:t>
                                    </m:r>
                                  </m:num>
                                  <m:den>
                                    <m: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180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CA" sz="26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l"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𝑎𝑣</m:t>
                                    </m:r>
                                  </m:sub>
                                </m:sSub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1.6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</m:t>
                                    </m:r>
                                  </m:den>
                                </m:f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2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CA" sz="26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266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1479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F17BEF5D-1C0D-4791-8906-46D8CDD2C7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244157"/>
                  </p:ext>
                </p:extLst>
              </p:nvPr>
            </p:nvGraphicFramePr>
            <p:xfrm>
              <a:off x="516468" y="1803634"/>
              <a:ext cx="8048692" cy="44730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6065">
                      <a:extLst>
                        <a:ext uri="{9D8B030D-6E8A-4147-A177-3AD203B41FA5}">
                          <a16:colId xmlns:a16="http://schemas.microsoft.com/office/drawing/2014/main" val="3214232605"/>
                        </a:ext>
                      </a:extLst>
                    </a:gridCol>
                    <a:gridCol w="4382627">
                      <a:extLst>
                        <a:ext uri="{9D8B030D-6E8A-4147-A177-3AD203B41FA5}">
                          <a16:colId xmlns:a16="http://schemas.microsoft.com/office/drawing/2014/main" val="1664487891"/>
                        </a:ext>
                      </a:extLst>
                    </a:gridCol>
                  </a:tblGrid>
                  <a:tr h="4473024">
                    <a:tc>
                      <a:txBody>
                        <a:bodyPr/>
                        <a:lstStyle/>
                        <a:p>
                          <a:pPr algn="l"/>
                          <a:endParaRPr lang="en-CA" sz="26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266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3611" b="-1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14798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66BF2039-9F69-4BA7-8BB2-0415CEC9119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33" y="2269067"/>
            <a:ext cx="3488266" cy="3488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8150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5" y="1177555"/>
            <a:ext cx="8184801" cy="5036814"/>
          </a:xfrm>
        </p:spPr>
        <p:txBody>
          <a:bodyPr>
            <a:normAutofit/>
          </a:bodyPr>
          <a:lstStyle/>
          <a:p>
            <a:r>
              <a:rPr lang="en-US" dirty="0"/>
              <a:t>Summarize how the slope of the line on a position-time graph relates to an object’s velocity: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Position-Time Graphs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650B5C59-2BBF-4AC5-BA4D-957253F7F53B}"/>
              </a:ext>
            </a:extLst>
          </p:cNvPr>
          <p:cNvGraphicFramePr>
            <a:graphicFrameLocks noGrp="1"/>
          </p:cNvGraphicFramePr>
          <p:nvPr/>
        </p:nvGraphicFramePr>
        <p:xfrm>
          <a:off x="510465" y="2888241"/>
          <a:ext cx="8123068" cy="1624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3068">
                  <a:extLst>
                    <a:ext uri="{9D8B030D-6E8A-4147-A177-3AD203B41FA5}">
                      <a16:colId xmlns:a16="http://schemas.microsoft.com/office/drawing/2014/main" val="3123762267"/>
                    </a:ext>
                  </a:extLst>
                </a:gridCol>
              </a:tblGrid>
              <a:tr h="162449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entury Gothic" panose="020B0502020202020204" pitchFamily="34" charset="0"/>
                        </a:rPr>
                        <a:t>A steeper slope indicates a faster velocity.</a:t>
                      </a:r>
                    </a:p>
                  </a:txBody>
                  <a:tcPr anchor="ctr">
                    <a:solidFill>
                      <a:srgbClr val="0826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928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9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765F00-B11B-48A0-87D8-00561A8AE0E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33" y="1125330"/>
            <a:ext cx="4910667" cy="49106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3900600" cy="5036814"/>
          </a:xfrm>
        </p:spPr>
        <p:txBody>
          <a:bodyPr>
            <a:normAutofit/>
          </a:bodyPr>
          <a:lstStyle/>
          <a:p>
            <a:r>
              <a:rPr lang="en-US" dirty="0"/>
              <a:t>Position-time graphs can be made of multiple lines with different slopes.</a:t>
            </a:r>
          </a:p>
          <a:p>
            <a:r>
              <a:rPr lang="en-CA" dirty="0"/>
              <a:t>Describe this student’s motion.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Position-Time Graphs</a:t>
            </a:r>
          </a:p>
        </p:txBody>
      </p:sp>
    </p:spTree>
    <p:extLst>
      <p:ext uri="{BB962C8B-B14F-4D97-AF65-F5344CB8AC3E}">
        <p14:creationId xmlns:p14="http://schemas.microsoft.com/office/powerpoint/2010/main" val="2629769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765F00-B11B-48A0-87D8-00561A8AE0E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33" y="1125330"/>
            <a:ext cx="4910667" cy="49106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3900600" cy="5036814"/>
          </a:xfrm>
        </p:spPr>
        <p:txBody>
          <a:bodyPr>
            <a:normAutofit/>
          </a:bodyPr>
          <a:lstStyle/>
          <a:p>
            <a:r>
              <a:rPr lang="en-CA" dirty="0"/>
              <a:t>Student walks at a steady pace</a:t>
            </a:r>
          </a:p>
          <a:p>
            <a:r>
              <a:rPr lang="en-CA" dirty="0"/>
              <a:t>Student stops</a:t>
            </a:r>
          </a:p>
          <a:p>
            <a:r>
              <a:rPr lang="en-CA" dirty="0"/>
              <a:t>Student moves quicker for a short time</a:t>
            </a:r>
          </a:p>
          <a:p>
            <a:r>
              <a:rPr lang="en-CA" dirty="0"/>
              <a:t>Student walks at a steady pace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Position-Time Graphs</a:t>
            </a:r>
          </a:p>
        </p:txBody>
      </p:sp>
    </p:spTree>
    <p:extLst>
      <p:ext uri="{BB962C8B-B14F-4D97-AF65-F5344CB8AC3E}">
        <p14:creationId xmlns:p14="http://schemas.microsoft.com/office/powerpoint/2010/main" val="2622323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765F00-B11B-48A0-87D8-00561A8AE0E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33" y="1125330"/>
            <a:ext cx="4910667" cy="49106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3900600" cy="5036814"/>
          </a:xfrm>
        </p:spPr>
        <p:txBody>
          <a:bodyPr>
            <a:normAutofit/>
          </a:bodyPr>
          <a:lstStyle/>
          <a:p>
            <a:r>
              <a:rPr lang="en-US" dirty="0"/>
              <a:t>During what time interval is the student moving the fastest?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Position-Time Graphs</a:t>
            </a:r>
          </a:p>
        </p:txBody>
      </p:sp>
    </p:spTree>
    <p:extLst>
      <p:ext uri="{BB962C8B-B14F-4D97-AF65-F5344CB8AC3E}">
        <p14:creationId xmlns:p14="http://schemas.microsoft.com/office/powerpoint/2010/main" val="318022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765F00-B11B-48A0-87D8-00561A8AE0E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33" y="1125330"/>
            <a:ext cx="4910667" cy="491066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8C2B3FE-FA82-4DEB-878E-0D36A2B82D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0466" y="1177555"/>
                <a:ext cx="3900600" cy="503681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During what time interval is the student moving the fastest?</a:t>
                </a:r>
              </a:p>
              <a:p>
                <a:r>
                  <a:rPr lang="en-US" b="1" dirty="0"/>
                  <a:t>Between </a:t>
                </a:r>
                <a:endParaRPr lang="en-CA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𝟑𝟑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 &amp; 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𝟑𝟕</m:t>
                      </m:r>
                      <m:r>
                        <a:rPr lang="en-C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C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C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8C2B3FE-FA82-4DEB-878E-0D36A2B82D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0466" y="1177555"/>
                <a:ext cx="3900600" cy="5036814"/>
              </a:xfrm>
              <a:blipFill>
                <a:blip r:embed="rId3"/>
                <a:stretch>
                  <a:fillRect l="-2813" t="-2058" r="-203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Position-Time Graphs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112D0ED-71B0-470D-8703-277D1D9088C9}"/>
              </a:ext>
            </a:extLst>
          </p:cNvPr>
          <p:cNvSpPr/>
          <p:nvPr/>
        </p:nvSpPr>
        <p:spPr>
          <a:xfrm>
            <a:off x="7029975" y="2961314"/>
            <a:ext cx="570452" cy="6878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6937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765F00-B11B-48A0-87D8-00561A8AE0E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33" y="1125330"/>
            <a:ext cx="4910667" cy="49106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3900600" cy="5036814"/>
          </a:xfrm>
        </p:spPr>
        <p:txBody>
          <a:bodyPr>
            <a:normAutofit/>
          </a:bodyPr>
          <a:lstStyle/>
          <a:p>
            <a:r>
              <a:rPr lang="en-CA" dirty="0"/>
              <a:t>Determine the student’s average velocity in that time interval.</a:t>
            </a:r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Position-Time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92DC16C5-D764-4B41-A183-A90998CF4E7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09908" y="2843220"/>
              <a:ext cx="4001158" cy="35470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01158">
                      <a:extLst>
                        <a:ext uri="{9D8B030D-6E8A-4147-A177-3AD203B41FA5}">
                          <a16:colId xmlns:a16="http://schemas.microsoft.com/office/drawing/2014/main" val="3214232605"/>
                        </a:ext>
                      </a:extLst>
                    </a:gridCol>
                  </a:tblGrid>
                  <a:tr h="3547037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𝑎𝑣</m:t>
                                    </m:r>
                                  </m:sub>
                                </m:sSub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⃑"/>
                                            <m:ctrlPr>
                                              <a:rPr lang="en-CA" sz="2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CA" sz="2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⃑"/>
                                            <m:ctrlPr>
                                              <a:rPr lang="en-CA" sz="2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CA" sz="2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CA" sz="26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l"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𝑎𝑣</m:t>
                                    </m:r>
                                  </m:sub>
                                </m:sSub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50</m:t>
                                    </m:r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</m:d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−40</m:t>
                                    </m:r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𝑊</m:t>
                                    </m:r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]</m:t>
                                    </m:r>
                                  </m:num>
                                  <m:den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37.5</m:t>
                                    </m:r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−33.75</m:t>
                                    </m:r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CA" sz="26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l"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𝑎𝑣</m:t>
                                    </m:r>
                                  </m:sub>
                                </m:sSub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𝑊</m:t>
                                    </m:r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]</m:t>
                                    </m:r>
                                  </m:num>
                                  <m:den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3.75</m:t>
                                    </m:r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CA" sz="26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l">
                            <a:spcAft>
                              <a:spcPts val="12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CA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CA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CA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CA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𝑎𝑣</m:t>
                                  </m:r>
                                </m:sub>
                              </m:sSub>
                              <m:r>
                                <a:rPr lang="en-CA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=2.</m:t>
                              </m:r>
                              <m:acc>
                                <m:accPr>
                                  <m:chr m:val="̅"/>
                                  <m:ctrlPr>
                                    <a:rPr lang="en-CA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CA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acc>
                            </m:oMath>
                          </a14:m>
                          <a:r>
                            <a:rPr lang="en-CA" sz="2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m/s[W]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266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1479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92DC16C5-D764-4B41-A183-A90998CF4E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6358310"/>
                  </p:ext>
                </p:extLst>
              </p:nvPr>
            </p:nvGraphicFramePr>
            <p:xfrm>
              <a:off x="409908" y="2843220"/>
              <a:ext cx="4001158" cy="35470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01158">
                      <a:extLst>
                        <a:ext uri="{9D8B030D-6E8A-4147-A177-3AD203B41FA5}">
                          <a16:colId xmlns:a16="http://schemas.microsoft.com/office/drawing/2014/main" val="3214232605"/>
                        </a:ext>
                      </a:extLst>
                    </a:gridCol>
                  </a:tblGrid>
                  <a:tr h="35470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b="-20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14798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94003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765F00-B11B-48A0-87D8-00561A8AE0E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33" y="1125330"/>
            <a:ext cx="4910667" cy="49106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3900600" cy="5036814"/>
          </a:xfrm>
        </p:spPr>
        <p:txBody>
          <a:bodyPr>
            <a:normAutofit/>
          </a:bodyPr>
          <a:lstStyle/>
          <a:p>
            <a:r>
              <a:rPr lang="en-CA" dirty="0"/>
              <a:t>What is the meaning of the horizontal line?  </a:t>
            </a:r>
          </a:p>
          <a:p>
            <a:r>
              <a:rPr lang="en-CA" dirty="0"/>
              <a:t>Prove it by determining the slope in that section.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Position-Time Graphs</a:t>
            </a:r>
          </a:p>
        </p:txBody>
      </p:sp>
    </p:spTree>
    <p:extLst>
      <p:ext uri="{BB962C8B-B14F-4D97-AF65-F5344CB8AC3E}">
        <p14:creationId xmlns:p14="http://schemas.microsoft.com/office/powerpoint/2010/main" val="311506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>
            <a:normAutofit/>
          </a:bodyPr>
          <a:lstStyle/>
          <a:p>
            <a:r>
              <a:rPr lang="en-US" dirty="0"/>
              <a:t>The easiest graph to analyze is the position-time graph.  For all position-time graphs, time is the independent variable (along the horizontal axis) and position is the dependent variable (along the vertical axis).</a:t>
            </a:r>
          </a:p>
          <a:p>
            <a:r>
              <a:rPr lang="en-US" dirty="0"/>
              <a:t>For a position-time graph there are only two skills needed to properly analyze the graph: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Reading values off the graph.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Finding the slope of the graph.</a:t>
            </a:r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Position-Time Graphs</a:t>
            </a:r>
          </a:p>
        </p:txBody>
      </p:sp>
    </p:spTree>
    <p:extLst>
      <p:ext uri="{BB962C8B-B14F-4D97-AF65-F5344CB8AC3E}">
        <p14:creationId xmlns:p14="http://schemas.microsoft.com/office/powerpoint/2010/main" val="1952924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765F00-B11B-48A0-87D8-00561A8AE0E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33" y="1125330"/>
            <a:ext cx="4910667" cy="49106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3900600" cy="5036814"/>
          </a:xfrm>
        </p:spPr>
        <p:txBody>
          <a:bodyPr>
            <a:normAutofit/>
          </a:bodyPr>
          <a:lstStyle/>
          <a:p>
            <a:r>
              <a:rPr lang="en-CA" b="1" dirty="0"/>
              <a:t>The horizontal line means the person was stopped (position did not change)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Position-Time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92DC16C5-D764-4B41-A183-A90998CF4E7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49402" y="3323416"/>
              <a:ext cx="4022728" cy="27125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22728">
                      <a:extLst>
                        <a:ext uri="{9D8B030D-6E8A-4147-A177-3AD203B41FA5}">
                          <a16:colId xmlns:a16="http://schemas.microsoft.com/office/drawing/2014/main" val="3214232605"/>
                        </a:ext>
                      </a:extLst>
                    </a:gridCol>
                  </a:tblGrid>
                  <a:tr h="2712581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𝑎𝑣</m:t>
                                    </m:r>
                                  </m:sub>
                                </m:sSub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⃑"/>
                                            <m:ctrlPr>
                                              <a:rPr lang="en-CA" sz="2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CA" sz="2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⃑"/>
                                            <m:ctrlPr>
                                              <a:rPr lang="en-CA" sz="2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CA" sz="2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CA" sz="26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l"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𝑎𝑣</m:t>
                                    </m:r>
                                  </m:sub>
                                </m:sSub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40</m:t>
                                    </m:r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</m:d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−40</m:t>
                                    </m:r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𝑊</m:t>
                                    </m:r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]</m:t>
                                    </m:r>
                                  </m:num>
                                  <m:den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33.75</m:t>
                                    </m:r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−22.5</m:t>
                                    </m:r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CA" sz="26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l">
                            <a:spcAft>
                              <a:spcPts val="12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CA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CA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CA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CA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𝑎𝑣</m:t>
                                  </m:r>
                                </m:sub>
                              </m:sSub>
                              <m:r>
                                <a:rPr lang="en-CA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CA" sz="2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0m/s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266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1479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92DC16C5-D764-4B41-A183-A90998CF4E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1020121"/>
                  </p:ext>
                </p:extLst>
              </p:nvPr>
            </p:nvGraphicFramePr>
            <p:xfrm>
              <a:off x="449402" y="3323416"/>
              <a:ext cx="4022728" cy="27125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22728">
                      <a:extLst>
                        <a:ext uri="{9D8B030D-6E8A-4147-A177-3AD203B41FA5}">
                          <a16:colId xmlns:a16="http://schemas.microsoft.com/office/drawing/2014/main" val="3214232605"/>
                        </a:ext>
                      </a:extLst>
                    </a:gridCol>
                  </a:tblGrid>
                  <a:tr h="27125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b="-1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14798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85921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3644B8-C949-4127-AE93-CCEC0DD53FA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72" y="1125669"/>
            <a:ext cx="4910328" cy="491032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4061534" cy="5036814"/>
          </a:xfrm>
        </p:spPr>
        <p:txBody>
          <a:bodyPr>
            <a:normAutofit/>
          </a:bodyPr>
          <a:lstStyle/>
          <a:p>
            <a:r>
              <a:rPr lang="en-US" dirty="0"/>
              <a:t>How does this student’s average velocity for the entire walk to school compare with the first student’s average velocity?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Position-Time Graphs</a:t>
            </a:r>
          </a:p>
        </p:txBody>
      </p:sp>
    </p:spTree>
    <p:extLst>
      <p:ext uri="{BB962C8B-B14F-4D97-AF65-F5344CB8AC3E}">
        <p14:creationId xmlns:p14="http://schemas.microsoft.com/office/powerpoint/2010/main" val="3668464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3644B8-C949-4127-AE93-CCEC0DD53F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4239205"/>
            <a:ext cx="2359167" cy="236140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4061534" cy="5036814"/>
          </a:xfrm>
        </p:spPr>
        <p:txBody>
          <a:bodyPr>
            <a:normAutofit/>
          </a:bodyPr>
          <a:lstStyle/>
          <a:p>
            <a:r>
              <a:rPr lang="en-US" sz="2600" dirty="0"/>
              <a:t>Both students walked the same distance in 60s. Magnitudes are the same, even though second student changed velocity throughout.</a:t>
            </a:r>
          </a:p>
          <a:p>
            <a:r>
              <a:rPr lang="en-US" sz="2600" dirty="0"/>
              <a:t>Directions are different (W vs. S)</a:t>
            </a:r>
            <a:endParaRPr lang="en-CA" sz="2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Position-Time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92DC16C5-D764-4B41-A183-A90998CF4E7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94569" y="1177555"/>
              <a:ext cx="3084827" cy="29561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84827">
                      <a:extLst>
                        <a:ext uri="{9D8B030D-6E8A-4147-A177-3AD203B41FA5}">
                          <a16:colId xmlns:a16="http://schemas.microsoft.com/office/drawing/2014/main" val="3214232605"/>
                        </a:ext>
                      </a:extLst>
                    </a:gridCol>
                  </a:tblGrid>
                  <a:tr h="2712581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𝑎𝑣</m:t>
                                    </m:r>
                                  </m:sub>
                                </m:sSub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acc>
                                      <m:accPr>
                                        <m:chr m:val="⃑"/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CA" sz="26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l"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𝑎𝑣</m:t>
                                    </m:r>
                                  </m:sub>
                                </m:sSub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80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</m:t>
                                    </m:r>
                                    <m: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[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W</m:t>
                                    </m:r>
                                    <m: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]</m:t>
                                    </m:r>
                                  </m:num>
                                  <m:den>
                                    <m: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60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CA" sz="26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l"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𝑎𝑣</m:t>
                                    </m:r>
                                  </m:sub>
                                </m:sSub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1.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acc>
                                    <m:r>
                                      <m:rPr>
                                        <m:sty m:val="p"/>
                                      </m:rP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CA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</m:t>
                                    </m:r>
                                  </m:den>
                                </m:f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CA" sz="26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266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1479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92DC16C5-D764-4B41-A183-A90998CF4E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3347018"/>
                  </p:ext>
                </p:extLst>
              </p:nvPr>
            </p:nvGraphicFramePr>
            <p:xfrm>
              <a:off x="5094569" y="1177555"/>
              <a:ext cx="3084827" cy="29561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84827">
                      <a:extLst>
                        <a:ext uri="{9D8B030D-6E8A-4147-A177-3AD203B41FA5}">
                          <a16:colId xmlns:a16="http://schemas.microsoft.com/office/drawing/2014/main" val="3214232605"/>
                        </a:ext>
                      </a:extLst>
                    </a:gridCol>
                  </a:tblGrid>
                  <a:tr h="29561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14798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96615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A47A5E-E7AE-4F05-82F8-C0105ABBE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33" y="1125330"/>
            <a:ext cx="4910328" cy="49103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3900600" cy="5036814"/>
          </a:xfrm>
        </p:spPr>
        <p:txBody>
          <a:bodyPr>
            <a:normAutofit/>
          </a:bodyPr>
          <a:lstStyle/>
          <a:p>
            <a:r>
              <a:rPr lang="en-CA" dirty="0"/>
              <a:t>Examine the position-time graph for track practice.</a:t>
            </a:r>
          </a:p>
          <a:p>
            <a:r>
              <a:rPr lang="en-CA" dirty="0"/>
              <a:t>Describe the motion of the runner.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Position-Time Graphs</a:t>
            </a:r>
          </a:p>
        </p:txBody>
      </p:sp>
    </p:spTree>
    <p:extLst>
      <p:ext uri="{BB962C8B-B14F-4D97-AF65-F5344CB8AC3E}">
        <p14:creationId xmlns:p14="http://schemas.microsoft.com/office/powerpoint/2010/main" val="731496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A47A5E-E7AE-4F05-82F8-C0105ABBE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33" y="1125330"/>
            <a:ext cx="4910328" cy="49103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3900600" cy="5036814"/>
          </a:xfrm>
        </p:spPr>
        <p:txBody>
          <a:bodyPr>
            <a:normAutofit/>
          </a:bodyPr>
          <a:lstStyle/>
          <a:p>
            <a:r>
              <a:rPr lang="en-CA" b="1" dirty="0"/>
              <a:t>The runner is running, stops, running, stops, running slightly slower, stops, changes direction and runs back to the starting position.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Position-Time Graphs</a:t>
            </a:r>
          </a:p>
        </p:txBody>
      </p:sp>
    </p:spTree>
    <p:extLst>
      <p:ext uri="{BB962C8B-B14F-4D97-AF65-F5344CB8AC3E}">
        <p14:creationId xmlns:p14="http://schemas.microsoft.com/office/powerpoint/2010/main" val="30543460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A47A5E-E7AE-4F05-82F8-C0105ABBE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33" y="1125330"/>
            <a:ext cx="4910328" cy="49103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3900600" cy="5036814"/>
          </a:xfrm>
        </p:spPr>
        <p:txBody>
          <a:bodyPr>
            <a:normAutofit/>
          </a:bodyPr>
          <a:lstStyle/>
          <a:p>
            <a:r>
              <a:rPr lang="en-CA" dirty="0"/>
              <a:t>What is the runner doing in the sections with horizontal lines?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Position-Time Graphs</a:t>
            </a:r>
          </a:p>
        </p:txBody>
      </p:sp>
    </p:spTree>
    <p:extLst>
      <p:ext uri="{BB962C8B-B14F-4D97-AF65-F5344CB8AC3E}">
        <p14:creationId xmlns:p14="http://schemas.microsoft.com/office/powerpoint/2010/main" val="1120233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A47A5E-E7AE-4F05-82F8-C0105ABBE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33" y="1125330"/>
            <a:ext cx="4910328" cy="491032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8C2B3FE-FA82-4DEB-878E-0D36A2B82D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0466" y="1177555"/>
                <a:ext cx="3900600" cy="5036814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What is the runner doing in the sections with horizontal lines?</a:t>
                </a:r>
              </a:p>
              <a:p>
                <a:r>
                  <a:rPr lang="en-CA" b="1" dirty="0"/>
                  <a:t>The runner is stopped during the sections with the horizontal lines because</a:t>
                </a:r>
              </a:p>
              <a:p>
                <a:pPr marL="0" indent="0">
                  <a:buNone/>
                </a:pPr>
                <a:r>
                  <a:rPr lang="en-CA" b="1" dirty="0"/>
                  <a:t>  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CA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𝒔𝒍𝒐𝒑𝒆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CA" b="1" dirty="0"/>
              </a:p>
              <a:p>
                <a:pPr marL="0" indent="0"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8C2B3FE-FA82-4DEB-878E-0D36A2B82D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0466" y="1177555"/>
                <a:ext cx="3900600" cy="5036814"/>
              </a:xfrm>
              <a:blipFill>
                <a:blip r:embed="rId3"/>
                <a:stretch>
                  <a:fillRect l="-2813" t="-20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Position-Time Graphs</a:t>
            </a:r>
          </a:p>
        </p:txBody>
      </p:sp>
    </p:spTree>
    <p:extLst>
      <p:ext uri="{BB962C8B-B14F-4D97-AF65-F5344CB8AC3E}">
        <p14:creationId xmlns:p14="http://schemas.microsoft.com/office/powerpoint/2010/main" val="21751110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A47A5E-E7AE-4F05-82F8-C0105ABBE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33" y="1125330"/>
            <a:ext cx="4910328" cy="49103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3900600" cy="5036814"/>
          </a:xfrm>
        </p:spPr>
        <p:txBody>
          <a:bodyPr>
            <a:normAutofit/>
          </a:bodyPr>
          <a:lstStyle/>
          <a:p>
            <a:r>
              <a:rPr lang="en-US" dirty="0"/>
              <a:t>Find the average velocity of the runner in the last section.  What does the sign mean?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Position-Time Graphs</a:t>
            </a:r>
          </a:p>
        </p:txBody>
      </p:sp>
    </p:spTree>
    <p:extLst>
      <p:ext uri="{BB962C8B-B14F-4D97-AF65-F5344CB8AC3E}">
        <p14:creationId xmlns:p14="http://schemas.microsoft.com/office/powerpoint/2010/main" val="23168770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A47A5E-E7AE-4F05-82F8-C0105ABBE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33" y="1125330"/>
            <a:ext cx="4910328" cy="49103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Position-Time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7206E57-706D-40C5-B43A-CBD6AE24526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7060" y="1125330"/>
              <a:ext cx="4230769" cy="54082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30769">
                      <a:extLst>
                        <a:ext uri="{9D8B030D-6E8A-4147-A177-3AD203B41FA5}">
                          <a16:colId xmlns:a16="http://schemas.microsoft.com/office/drawing/2014/main" val="3214232605"/>
                        </a:ext>
                      </a:extLst>
                    </a:gridCol>
                  </a:tblGrid>
                  <a:tr h="2712581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𝑎𝑣</m:t>
                                    </m:r>
                                  </m:sub>
                                </m:sSub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⃑"/>
                                            <m:ctrlPr>
                                              <a:rPr lang="en-CA" sz="2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CA" sz="2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⃑"/>
                                            <m:ctrlPr>
                                              <a:rPr lang="en-CA" sz="2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CA" sz="2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CA" sz="26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l"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𝑎𝑣</m:t>
                                    </m:r>
                                  </m:sub>
                                </m:sSub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d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−75</m:t>
                                    </m:r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]</m:t>
                                    </m:r>
                                  </m:num>
                                  <m:den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40</m:t>
                                    </m:r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−27.5</m:t>
                                    </m:r>
                                    <m:r>
                                      <a:rPr lang="en-CA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CA" sz="26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l">
                            <a:spcAft>
                              <a:spcPts val="12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CA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CA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CA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CA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𝑎𝑣</m:t>
                                  </m:r>
                                </m:sub>
                              </m:sSub>
                              <m:r>
                                <a:rPr lang="en-CA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CA" sz="2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-6m/s [N]</a:t>
                          </a:r>
                        </a:p>
                        <a:p>
                          <a:pPr algn="l">
                            <a:spcAft>
                              <a:spcPts val="12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CA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∴</m:t>
                              </m:r>
                            </m:oMath>
                          </a14:m>
                          <a:r>
                            <a:rPr lang="en-CA" sz="2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the runner’s average velocity in the last section is</a:t>
                          </a:r>
                          <a:r>
                            <a:rPr lang="en-CA" sz="2600" b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-6m/s[N].  The negative sign indicates direction: it is negative, so the opposite of North. The runner’s velocity is 6m/s [S].</a:t>
                          </a:r>
                          <a:endParaRPr lang="en-CA" sz="26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266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1479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7206E57-706D-40C5-B43A-CBD6AE2452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7667727"/>
                  </p:ext>
                </p:extLst>
              </p:nvPr>
            </p:nvGraphicFramePr>
            <p:xfrm>
              <a:off x="167060" y="1125330"/>
              <a:ext cx="4230769" cy="54082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30769">
                      <a:extLst>
                        <a:ext uri="{9D8B030D-6E8A-4147-A177-3AD203B41FA5}">
                          <a16:colId xmlns:a16="http://schemas.microsoft.com/office/drawing/2014/main" val="3214232605"/>
                        </a:ext>
                      </a:extLst>
                    </a:gridCol>
                  </a:tblGrid>
                  <a:tr h="54082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b="-28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14798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782407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A47A5E-E7AE-4F05-82F8-C0105ABBE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33" y="1125330"/>
            <a:ext cx="4910328" cy="491032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8C2B3FE-FA82-4DEB-878E-0D36A2B82D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0466" y="1177555"/>
                <a:ext cx="3900600" cy="503681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is the runner’s final position and overall displacement?</a:t>
                </a:r>
              </a:p>
              <a:p>
                <a:r>
                  <a:rPr lang="en-US" b="1" dirty="0"/>
                  <a:t>The runner’s final position is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acc>
                    <m:r>
                      <a:rPr lang="en-CA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b="1" dirty="0"/>
                  <a:t> and overall displacement is </a:t>
                </a:r>
                <a14:m>
                  <m:oMath xmlns:m="http://schemas.openxmlformats.org/officeDocument/2006/math">
                    <m:r>
                      <a:rPr lang="en-CA" b="1" i="0" smtClean="0">
                        <a:latin typeface="Cambria Math" panose="02040503050406030204" pitchFamily="18" charset="0"/>
                      </a:rPr>
                      <m:t>𝚫</m:t>
                    </m:r>
                    <m:acc>
                      <m:accPr>
                        <m:chr m:val="⃑"/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acc>
                    <m:r>
                      <a:rPr lang="en-CA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b="1" dirty="0"/>
                  <a:t>.</a:t>
                </a:r>
                <a:endParaRPr lang="en-CA" b="1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8C2B3FE-FA82-4DEB-878E-0D36A2B82D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0466" y="1177555"/>
                <a:ext cx="3900600" cy="5036814"/>
              </a:xfrm>
              <a:blipFill>
                <a:blip r:embed="rId3"/>
                <a:stretch>
                  <a:fillRect l="-2813" t="-2058" r="-234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Position-Time Graphs</a:t>
            </a:r>
          </a:p>
        </p:txBody>
      </p:sp>
    </p:spTree>
    <p:extLst>
      <p:ext uri="{BB962C8B-B14F-4D97-AF65-F5344CB8AC3E}">
        <p14:creationId xmlns:p14="http://schemas.microsoft.com/office/powerpoint/2010/main" val="3958634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>
            <a:normAutofit/>
          </a:bodyPr>
          <a:lstStyle/>
          <a:p>
            <a:r>
              <a:rPr lang="en-US" dirty="0"/>
              <a:t>The easiest graph to analyze is the position-time graph.  For all position-time graphs, time is the independent variable (along the horizontal axis) and position is the dependent variable (along the vertical axis).</a:t>
            </a:r>
          </a:p>
          <a:p>
            <a:r>
              <a:rPr lang="en-US" dirty="0"/>
              <a:t>For a position-time graph there are only two skills needed to properly analyze the graph: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Reading values off the graph.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Finding the slope of the graph.</a:t>
            </a:r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Position-Time Graphs</a:t>
            </a:r>
          </a:p>
        </p:txBody>
      </p:sp>
    </p:spTree>
    <p:extLst>
      <p:ext uri="{BB962C8B-B14F-4D97-AF65-F5344CB8AC3E}">
        <p14:creationId xmlns:p14="http://schemas.microsoft.com/office/powerpoint/2010/main" val="38008850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0ECA8-7F89-4436-88FD-86C20DBED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Position-Time Graphs Summary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01755C9-990B-4BB4-98A0-7D5B1690F004}"/>
              </a:ext>
            </a:extLst>
          </p:cNvPr>
          <p:cNvGraphicFramePr>
            <a:graphicFrameLocks noGrp="1"/>
          </p:cNvGraphicFramePr>
          <p:nvPr/>
        </p:nvGraphicFramePr>
        <p:xfrm>
          <a:off x="510466" y="1177553"/>
          <a:ext cx="8059002" cy="5099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9501">
                  <a:extLst>
                    <a:ext uri="{9D8B030D-6E8A-4147-A177-3AD203B41FA5}">
                      <a16:colId xmlns:a16="http://schemas.microsoft.com/office/drawing/2014/main" val="201042020"/>
                    </a:ext>
                  </a:extLst>
                </a:gridCol>
                <a:gridCol w="4029501">
                  <a:extLst>
                    <a:ext uri="{9D8B030D-6E8A-4147-A177-3AD203B41FA5}">
                      <a16:colId xmlns:a16="http://schemas.microsoft.com/office/drawing/2014/main" val="53386823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CA" sz="2800" b="1" dirty="0">
                          <a:latin typeface="Century Gothic" panose="020B0502020202020204" pitchFamily="34" charset="0"/>
                        </a:rPr>
                        <a:t>Key Terms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2800" b="1" dirty="0">
                          <a:latin typeface="Century Gothic" panose="020B0502020202020204" pitchFamily="34" charset="0"/>
                        </a:rPr>
                        <a:t>Equations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980139"/>
                  </a:ext>
                </a:extLst>
              </a:tr>
              <a:tr h="4459025">
                <a:tc gridSpan="2">
                  <a:txBody>
                    <a:bodyPr/>
                    <a:lstStyle/>
                    <a:p>
                      <a:endParaRPr lang="en-CA" sz="28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0541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F17BEF5D-1C0D-4791-8906-46D8CDD2C75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6468" y="1803634"/>
              <a:ext cx="8048692" cy="44730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24346">
                      <a:extLst>
                        <a:ext uri="{9D8B030D-6E8A-4147-A177-3AD203B41FA5}">
                          <a16:colId xmlns:a16="http://schemas.microsoft.com/office/drawing/2014/main" val="3214232605"/>
                        </a:ext>
                      </a:extLst>
                    </a:gridCol>
                    <a:gridCol w="4024346">
                      <a:extLst>
                        <a:ext uri="{9D8B030D-6E8A-4147-A177-3AD203B41FA5}">
                          <a16:colId xmlns:a16="http://schemas.microsoft.com/office/drawing/2014/main" val="4176548232"/>
                        </a:ext>
                      </a:extLst>
                    </a:gridCol>
                  </a:tblGrid>
                  <a:tr h="4473024">
                    <a:tc>
                      <a:txBody>
                        <a:bodyPr/>
                        <a:lstStyle/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:r>
                            <a:rPr lang="en-CA" sz="2800" b="1" i="1" dirty="0">
                              <a:latin typeface="Century Gothic" panose="020B0502020202020204" pitchFamily="34" charset="0"/>
                              <a:ea typeface="Cambria Math" panose="02040503050406030204" pitchFamily="18" charset="0"/>
                            </a:rPr>
                            <a:t>Position-time graph</a:t>
                          </a:r>
                        </a:p>
                        <a:p>
                          <a:pPr marL="457200" indent="-45720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CA" sz="2800" b="0" dirty="0">
                              <a:latin typeface="Century Gothic" panose="020B0502020202020204" pitchFamily="34" charset="0"/>
                              <a:ea typeface="Cambria Math" panose="02040503050406030204" pitchFamily="18" charset="0"/>
                            </a:rPr>
                            <a:t>Shows the position of an object as a function of time</a:t>
                          </a:r>
                        </a:p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:r>
                            <a:rPr lang="en-CA" sz="2800" b="1" i="1" dirty="0">
                              <a:latin typeface="Century Gothic" panose="020B0502020202020204" pitchFamily="34" charset="0"/>
                              <a:ea typeface="Cambria Math" panose="02040503050406030204" pitchFamily="18" charset="0"/>
                            </a:rPr>
                            <a:t>Reference point</a:t>
                          </a:r>
                        </a:p>
                        <a:p>
                          <a:pPr marL="457200" indent="-45720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CA" sz="2800" b="0" dirty="0">
                              <a:latin typeface="Century Gothic" panose="020B0502020202020204" pitchFamily="34" charset="0"/>
                              <a:ea typeface="Cambria Math" panose="02040503050406030204" pitchFamily="18" charset="0"/>
                            </a:rPr>
                            <a:t>The horizontal axis of a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⃑"/>
                                  <m:ctrlPr>
                                    <a:rPr lang="en-CA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CA" sz="2800" b="0" dirty="0">
                              <a:latin typeface="Century Gothic" panose="020B0502020202020204" pitchFamily="34" charset="0"/>
                              <a:ea typeface="Cambria Math" panose="02040503050406030204" pitchFamily="18" charset="0"/>
                            </a:rPr>
                            <a:t> graph</a:t>
                          </a:r>
                        </a:p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:r>
                            <a:rPr lang="en-CA" sz="2800" b="1" i="1" dirty="0">
                              <a:latin typeface="Century Gothic" panose="020B0502020202020204" pitchFamily="34" charset="0"/>
                              <a:ea typeface="Cambria Math" panose="02040503050406030204" pitchFamily="18" charset="0"/>
                            </a:rPr>
                            <a:t>Slope</a:t>
                          </a:r>
                        </a:p>
                        <a:p>
                          <a:pPr marL="457200" indent="-45720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CA" sz="2800" b="0" dirty="0">
                              <a:latin typeface="Century Gothic" panose="020B0502020202020204" pitchFamily="34" charset="0"/>
                              <a:ea typeface="Cambria Math" panose="02040503050406030204" pitchFamily="18" charset="0"/>
                            </a:rPr>
                            <a:t>Slope of the graph gives velocity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266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CA" sz="2800" b="0" dirty="0">
                              <a:latin typeface="Century Gothic" panose="020B0502020202020204" pitchFamily="34" charset="0"/>
                              <a:ea typeface="Cambria Math" panose="02040503050406030204" pitchFamily="18" charset="0"/>
                            </a:rPr>
                            <a:t>Slope gives velocity</a:t>
                          </a:r>
                        </a:p>
                        <a:p>
                          <a:pPr algn="l"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CA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CA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CA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CA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CA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𝑎𝑣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sz="2800" b="0" dirty="0">
                            <a:latin typeface="Century Gothic" panose="020B0502020202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l"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CA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CA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𝑎𝑣</m:t>
                                    </m:r>
                                  </m:sub>
                                </m:sSub>
                                <m:r>
                                  <a:rPr lang="en-CA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CA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CA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⃑"/>
                                            <m:ctrlPr>
                                              <a:rPr lang="en-CA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CA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CA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CA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CA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⃑"/>
                                            <m:ctrlPr>
                                              <a:rPr lang="en-CA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CA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CA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CA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CA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CA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CA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CA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CA" sz="2800" b="0" dirty="0">
                            <a:latin typeface="Century Gothic" panose="020B0502020202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l"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CA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CA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𝑎𝑣</m:t>
                                    </m:r>
                                  </m:sub>
                                </m:sSub>
                                <m:r>
                                  <a:rPr lang="en-CA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CA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CA" sz="2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acc>
                                      <m:accPr>
                                        <m:chr m:val="⃑"/>
                                        <m:ctrlPr>
                                          <a:rPr lang="en-CA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CA" sz="2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CA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CA" sz="2800" b="0" dirty="0">
                            <a:latin typeface="Century Gothic" panose="020B0502020202020204" pitchFamily="34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266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1479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F17BEF5D-1C0D-4791-8906-46D8CDD2C7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3086216"/>
                  </p:ext>
                </p:extLst>
              </p:nvPr>
            </p:nvGraphicFramePr>
            <p:xfrm>
              <a:off x="516468" y="1803634"/>
              <a:ext cx="8048692" cy="44730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24346">
                      <a:extLst>
                        <a:ext uri="{9D8B030D-6E8A-4147-A177-3AD203B41FA5}">
                          <a16:colId xmlns:a16="http://schemas.microsoft.com/office/drawing/2014/main" val="3214232605"/>
                        </a:ext>
                      </a:extLst>
                    </a:gridCol>
                    <a:gridCol w="4024346">
                      <a:extLst>
                        <a:ext uri="{9D8B030D-6E8A-4147-A177-3AD203B41FA5}">
                          <a16:colId xmlns:a16="http://schemas.microsoft.com/office/drawing/2014/main" val="4176548232"/>
                        </a:ext>
                      </a:extLst>
                    </a:gridCol>
                  </a:tblGrid>
                  <a:tr h="44730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361" r="-100000" b="-2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1361" b="-2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14798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05730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0ECA8-7F89-4436-88FD-86C20DBED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Describe, with the aid of diagrams, how the slope of a position-time graph relates to the object’s average velocity. Include horizontal lines and lines with negative slope.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Position-Time Graphs Summary</a:t>
            </a:r>
          </a:p>
        </p:txBody>
      </p:sp>
    </p:spTree>
    <p:extLst>
      <p:ext uri="{BB962C8B-B14F-4D97-AF65-F5344CB8AC3E}">
        <p14:creationId xmlns:p14="http://schemas.microsoft.com/office/powerpoint/2010/main" val="2445687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Position-Time Graphs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01755C9-990B-4BB4-98A0-7D5B1690F00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0466" y="1250123"/>
              <a:ext cx="8123068" cy="35571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8351">
                      <a:extLst>
                        <a:ext uri="{9D8B030D-6E8A-4147-A177-3AD203B41FA5}">
                          <a16:colId xmlns:a16="http://schemas.microsoft.com/office/drawing/2014/main" val="201042020"/>
                        </a:ext>
                      </a:extLst>
                    </a:gridCol>
                    <a:gridCol w="5174717">
                      <a:extLst>
                        <a:ext uri="{9D8B030D-6E8A-4147-A177-3AD203B41FA5}">
                          <a16:colId xmlns:a16="http://schemas.microsoft.com/office/drawing/2014/main" val="3092507382"/>
                        </a:ext>
                      </a:extLst>
                    </a:gridCol>
                  </a:tblGrid>
                  <a:tr h="515127">
                    <a:tc gridSpan="2">
                      <a:txBody>
                        <a:bodyPr/>
                        <a:lstStyle/>
                        <a:p>
                          <a:r>
                            <a:rPr lang="en-CA" sz="2800" dirty="0">
                              <a:latin typeface="Century Gothic" panose="020B0502020202020204" pitchFamily="34" charset="0"/>
                            </a:rPr>
                            <a:t>Horizontal Line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sz="280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7980139"/>
                      </a:ext>
                    </a:extLst>
                  </a:tr>
                  <a:tr h="3038977">
                    <a:tc>
                      <a:txBody>
                        <a:bodyPr/>
                        <a:lstStyle/>
                        <a:p>
                          <a:endParaRPr lang="en-CA" sz="28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457200" indent="-4572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CA" sz="2800" b="0" dirty="0">
                              <a:latin typeface="Century Gothic" panose="020B0502020202020204" pitchFamily="34" charset="0"/>
                            </a:rPr>
                            <a:t>Means object is stopped</a:t>
                          </a:r>
                        </a:p>
                        <a:p>
                          <a:pPr marL="457200" indent="-45720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𝑠𝑙𝑜𝑝𝑒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=0, 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𝑣𝑒𝑙𝑜𝑐𝑖𝑡𝑦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en-CA" sz="2800" b="0" dirty="0">
                            <a:latin typeface="Century Gothic" panose="020B0502020202020204" pitchFamily="34" charset="0"/>
                          </a:endParaRPr>
                        </a:p>
                        <a:p>
                          <a:pPr marL="457200" indent="-4572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CA" sz="2800" b="0" dirty="0">
                              <a:latin typeface="Century Gothic" panose="020B0502020202020204" pitchFamily="34" charset="0"/>
                            </a:rPr>
                            <a:t>Position does not change over time</a:t>
                          </a:r>
                          <a:r>
                            <a:rPr lang="en-CA" sz="2800" b="1" dirty="0">
                              <a:latin typeface="Century Gothic" panose="020B0502020202020204" pitchFamily="34" charset="0"/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7054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01755C9-990B-4BB4-98A0-7D5B1690F0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1525709"/>
                  </p:ext>
                </p:extLst>
              </p:nvPr>
            </p:nvGraphicFramePr>
            <p:xfrm>
              <a:off x="510466" y="1250123"/>
              <a:ext cx="8123068" cy="35571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8351">
                      <a:extLst>
                        <a:ext uri="{9D8B030D-6E8A-4147-A177-3AD203B41FA5}">
                          <a16:colId xmlns:a16="http://schemas.microsoft.com/office/drawing/2014/main" val="201042020"/>
                        </a:ext>
                      </a:extLst>
                    </a:gridCol>
                    <a:gridCol w="5174717">
                      <a:extLst>
                        <a:ext uri="{9D8B030D-6E8A-4147-A177-3AD203B41FA5}">
                          <a16:colId xmlns:a16="http://schemas.microsoft.com/office/drawing/2014/main" val="3092507382"/>
                        </a:ext>
                      </a:extLst>
                    </a:gridCol>
                  </a:tblGrid>
                  <a:tr h="518160">
                    <a:tc gridSpan="2">
                      <a:txBody>
                        <a:bodyPr/>
                        <a:lstStyle/>
                        <a:p>
                          <a:r>
                            <a:rPr lang="en-CA" sz="2800" dirty="0">
                              <a:latin typeface="Century Gothic" panose="020B0502020202020204" pitchFamily="34" charset="0"/>
                            </a:rPr>
                            <a:t>Horizontal Line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sz="280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7980139"/>
                      </a:ext>
                    </a:extLst>
                  </a:tr>
                  <a:tr h="3038977">
                    <a:tc>
                      <a:txBody>
                        <a:bodyPr/>
                        <a:lstStyle/>
                        <a:p>
                          <a:endParaRPr lang="en-CA" sz="28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7059" t="-19038" r="-471" b="-4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70541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19ED96F-7D4F-4EF1-9635-30217FC60C7C}"/>
              </a:ext>
            </a:extLst>
          </p:cNvPr>
          <p:cNvCxnSpPr>
            <a:cxnSpLocks/>
          </p:cNvCxnSpPr>
          <p:nvPr/>
        </p:nvCxnSpPr>
        <p:spPr>
          <a:xfrm>
            <a:off x="993775" y="4205521"/>
            <a:ext cx="2146990" cy="0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0A55884-B95C-492E-95BB-E25E57DC2A64}"/>
                  </a:ext>
                </a:extLst>
              </p:cNvPr>
              <p:cNvSpPr txBox="1"/>
              <p:nvPr/>
            </p:nvSpPr>
            <p:spPr>
              <a:xfrm>
                <a:off x="633187" y="2440482"/>
                <a:ext cx="412421" cy="445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CA" sz="20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sz="20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en-CA" sz="20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0A55884-B95C-492E-95BB-E25E57DC2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87" y="2440482"/>
                <a:ext cx="412421" cy="445635"/>
              </a:xfrm>
              <a:prstGeom prst="rect">
                <a:avLst/>
              </a:prstGeom>
              <a:blipFill>
                <a:blip r:embed="rId3"/>
                <a:stretch>
                  <a:fillRect t="-2740" r="-176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CF3FBEE-3302-4474-94A0-A913D28E1215}"/>
                  </a:ext>
                </a:extLst>
              </p:cNvPr>
              <p:cNvSpPr txBox="1"/>
              <p:nvPr/>
            </p:nvSpPr>
            <p:spPr>
              <a:xfrm>
                <a:off x="2959529" y="4246999"/>
                <a:ext cx="3624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CA" sz="20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CF3FBEE-3302-4474-94A0-A913D28E1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529" y="4246999"/>
                <a:ext cx="36247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960490D-3B6E-4E83-9AD5-65FCA629DF8C}"/>
              </a:ext>
            </a:extLst>
          </p:cNvPr>
          <p:cNvCxnSpPr>
            <a:cxnSpLocks/>
          </p:cNvCxnSpPr>
          <p:nvPr/>
        </p:nvCxnSpPr>
        <p:spPr>
          <a:xfrm flipV="1">
            <a:off x="1097441" y="2170050"/>
            <a:ext cx="0" cy="2148840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7330045-E620-4C23-A842-8E2986E76076}"/>
              </a:ext>
            </a:extLst>
          </p:cNvPr>
          <p:cNvCxnSpPr>
            <a:cxnSpLocks/>
          </p:cNvCxnSpPr>
          <p:nvPr/>
        </p:nvCxnSpPr>
        <p:spPr>
          <a:xfrm>
            <a:off x="1116909" y="3116950"/>
            <a:ext cx="1764177" cy="0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4339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Position-Time Graphs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01755C9-990B-4BB4-98A0-7D5B1690F00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0466" y="1250123"/>
              <a:ext cx="8123068" cy="3596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8351">
                      <a:extLst>
                        <a:ext uri="{9D8B030D-6E8A-4147-A177-3AD203B41FA5}">
                          <a16:colId xmlns:a16="http://schemas.microsoft.com/office/drawing/2014/main" val="201042020"/>
                        </a:ext>
                      </a:extLst>
                    </a:gridCol>
                    <a:gridCol w="5174717">
                      <a:extLst>
                        <a:ext uri="{9D8B030D-6E8A-4147-A177-3AD203B41FA5}">
                          <a16:colId xmlns:a16="http://schemas.microsoft.com/office/drawing/2014/main" val="3092507382"/>
                        </a:ext>
                      </a:extLst>
                    </a:gridCol>
                  </a:tblGrid>
                  <a:tr h="515127">
                    <a:tc gridSpan="2">
                      <a:txBody>
                        <a:bodyPr/>
                        <a:lstStyle/>
                        <a:p>
                          <a:r>
                            <a:rPr lang="en-CA" sz="2800" dirty="0">
                              <a:latin typeface="Century Gothic" panose="020B0502020202020204" pitchFamily="34" charset="0"/>
                            </a:rPr>
                            <a:t>Line with Positive Slope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sz="280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7980139"/>
                      </a:ext>
                    </a:extLst>
                  </a:tr>
                  <a:tr h="3038977">
                    <a:tc>
                      <a:txBody>
                        <a:bodyPr/>
                        <a:lstStyle/>
                        <a:p>
                          <a:endParaRPr lang="en-CA" sz="28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457200" indent="-4572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CA" sz="2800" b="0" dirty="0">
                              <a:latin typeface="Century Gothic" panose="020B0502020202020204" pitchFamily="34" charset="0"/>
                            </a:rPr>
                            <a:t>Moving with constant velocity in the positive direction</a:t>
                          </a:r>
                        </a:p>
                        <a:p>
                          <a:pPr marL="457200" indent="-45720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𝑠𝑙𝑜𝑝𝑒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&gt;0⇒</m:t>
                              </m:r>
                              <m:acc>
                                <m:accPr>
                                  <m:chr m:val="⃑"/>
                                  <m:ctrlP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oMath>
                          </a14:m>
                          <a:endParaRPr lang="en-CA" sz="2800" b="0" dirty="0">
                            <a:latin typeface="Century Gothic" panose="020B0502020202020204" pitchFamily="34" charset="0"/>
                          </a:endParaRPr>
                        </a:p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oMath>
                          </a14:m>
                          <a:r>
                            <a:rPr lang="en-CA" sz="2800" b="0" dirty="0">
                              <a:latin typeface="Century Gothic" panose="020B0502020202020204" pitchFamily="34" charset="0"/>
                            </a:rPr>
                            <a:t> The larger the slope</a:t>
                          </a:r>
                          <a:r>
                            <a:rPr lang="en-CA" sz="2800" b="0" baseline="0" dirty="0">
                              <a:latin typeface="Century Gothic" panose="020B0502020202020204" pitchFamily="34" charset="0"/>
                            </a:rPr>
                            <a:t> (the steeper the line) the FASTER the object is moving.</a:t>
                          </a:r>
                          <a:endParaRPr lang="en-CA" sz="28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7054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01755C9-990B-4BB4-98A0-7D5B1690F0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229761"/>
                  </p:ext>
                </p:extLst>
              </p:nvPr>
            </p:nvGraphicFramePr>
            <p:xfrm>
              <a:off x="510466" y="1250123"/>
              <a:ext cx="8123068" cy="3596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8351">
                      <a:extLst>
                        <a:ext uri="{9D8B030D-6E8A-4147-A177-3AD203B41FA5}">
                          <a16:colId xmlns:a16="http://schemas.microsoft.com/office/drawing/2014/main" val="201042020"/>
                        </a:ext>
                      </a:extLst>
                    </a:gridCol>
                    <a:gridCol w="5174717">
                      <a:extLst>
                        <a:ext uri="{9D8B030D-6E8A-4147-A177-3AD203B41FA5}">
                          <a16:colId xmlns:a16="http://schemas.microsoft.com/office/drawing/2014/main" val="3092507382"/>
                        </a:ext>
                      </a:extLst>
                    </a:gridCol>
                  </a:tblGrid>
                  <a:tr h="518160">
                    <a:tc gridSpan="2">
                      <a:txBody>
                        <a:bodyPr/>
                        <a:lstStyle/>
                        <a:p>
                          <a:r>
                            <a:rPr lang="en-CA" sz="2800" dirty="0">
                              <a:latin typeface="Century Gothic" panose="020B0502020202020204" pitchFamily="34" charset="0"/>
                            </a:rPr>
                            <a:t>Line with Positive Slope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sz="280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7980139"/>
                      </a:ext>
                    </a:extLst>
                  </a:tr>
                  <a:tr h="3078480">
                    <a:tc>
                      <a:txBody>
                        <a:bodyPr/>
                        <a:lstStyle/>
                        <a:p>
                          <a:endParaRPr lang="en-CA" sz="28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7059" t="-18775" r="-471" b="-53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70541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7330045-E620-4C23-A842-8E2986E76076}"/>
              </a:ext>
            </a:extLst>
          </p:cNvPr>
          <p:cNvCxnSpPr>
            <a:cxnSpLocks/>
          </p:cNvCxnSpPr>
          <p:nvPr/>
        </p:nvCxnSpPr>
        <p:spPr>
          <a:xfrm flipV="1">
            <a:off x="1097441" y="2886117"/>
            <a:ext cx="1525838" cy="1319405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0A55884-B95C-492E-95BB-E25E57DC2A64}"/>
                  </a:ext>
                </a:extLst>
              </p:cNvPr>
              <p:cNvSpPr txBox="1"/>
              <p:nvPr/>
            </p:nvSpPr>
            <p:spPr>
              <a:xfrm>
                <a:off x="633187" y="2440482"/>
                <a:ext cx="412421" cy="445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CA" sz="20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sz="20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en-CA" sz="20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0A55884-B95C-492E-95BB-E25E57DC2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87" y="2440482"/>
                <a:ext cx="412421" cy="445635"/>
              </a:xfrm>
              <a:prstGeom prst="rect">
                <a:avLst/>
              </a:prstGeom>
              <a:blipFill>
                <a:blip r:embed="rId3"/>
                <a:stretch>
                  <a:fillRect t="-2740" r="-176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CF3FBEE-3302-4474-94A0-A913D28E1215}"/>
                  </a:ext>
                </a:extLst>
              </p:cNvPr>
              <p:cNvSpPr txBox="1"/>
              <p:nvPr/>
            </p:nvSpPr>
            <p:spPr>
              <a:xfrm>
                <a:off x="2959529" y="4246999"/>
                <a:ext cx="3624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CA" sz="20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CF3FBEE-3302-4474-94A0-A913D28E1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529" y="4246999"/>
                <a:ext cx="36247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960490D-3B6E-4E83-9AD5-65FCA629DF8C}"/>
              </a:ext>
            </a:extLst>
          </p:cNvPr>
          <p:cNvCxnSpPr>
            <a:cxnSpLocks/>
          </p:cNvCxnSpPr>
          <p:nvPr/>
        </p:nvCxnSpPr>
        <p:spPr>
          <a:xfrm flipV="1">
            <a:off x="1097441" y="2170050"/>
            <a:ext cx="0" cy="2148840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ADCFE9-6FD7-461C-AECB-929A711C09FA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1191718" y="4318890"/>
            <a:ext cx="594039" cy="71606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05735FB-6FF5-4D9D-BA19-D2F26FB6D4D8}"/>
              </a:ext>
            </a:extLst>
          </p:cNvPr>
          <p:cNvSpPr txBox="1"/>
          <p:nvPr/>
        </p:nvSpPr>
        <p:spPr>
          <a:xfrm>
            <a:off x="765251" y="5034957"/>
            <a:ext cx="204101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Century Gothic" panose="020B0502020202020204" pitchFamily="34" charset="0"/>
              </a:rPr>
              <a:t>Starts at reference point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19ED96F-7D4F-4EF1-9635-30217FC60C7C}"/>
              </a:ext>
            </a:extLst>
          </p:cNvPr>
          <p:cNvCxnSpPr>
            <a:cxnSpLocks/>
          </p:cNvCxnSpPr>
          <p:nvPr/>
        </p:nvCxnSpPr>
        <p:spPr>
          <a:xfrm>
            <a:off x="993775" y="4205521"/>
            <a:ext cx="2146990" cy="0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0593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Position-Time Graphs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01755C9-990B-4BB4-98A0-7D5B1690F00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0466" y="1250123"/>
              <a:ext cx="8123068" cy="402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8351">
                      <a:extLst>
                        <a:ext uri="{9D8B030D-6E8A-4147-A177-3AD203B41FA5}">
                          <a16:colId xmlns:a16="http://schemas.microsoft.com/office/drawing/2014/main" val="201042020"/>
                        </a:ext>
                      </a:extLst>
                    </a:gridCol>
                    <a:gridCol w="5174717">
                      <a:extLst>
                        <a:ext uri="{9D8B030D-6E8A-4147-A177-3AD203B41FA5}">
                          <a16:colId xmlns:a16="http://schemas.microsoft.com/office/drawing/2014/main" val="3092507382"/>
                        </a:ext>
                      </a:extLst>
                    </a:gridCol>
                  </a:tblGrid>
                  <a:tr h="515127">
                    <a:tc gridSpan="2">
                      <a:txBody>
                        <a:bodyPr/>
                        <a:lstStyle/>
                        <a:p>
                          <a:r>
                            <a:rPr lang="en-CA" sz="2800" dirty="0">
                              <a:latin typeface="Century Gothic" panose="020B0502020202020204" pitchFamily="34" charset="0"/>
                            </a:rPr>
                            <a:t>Line with Negative Slope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sz="280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7980139"/>
                      </a:ext>
                    </a:extLst>
                  </a:tr>
                  <a:tr h="3038977">
                    <a:tc>
                      <a:txBody>
                        <a:bodyPr/>
                        <a:lstStyle/>
                        <a:p>
                          <a:endParaRPr lang="en-CA" sz="28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457200" indent="-4572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CA" sz="2800" b="0" dirty="0">
                              <a:latin typeface="Century Gothic" panose="020B0502020202020204" pitchFamily="34" charset="0"/>
                            </a:rPr>
                            <a:t>Moving with constant velocity in the NEGATIVE direction</a:t>
                          </a:r>
                        </a:p>
                        <a:p>
                          <a:pPr marL="457200" indent="-45720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𝑠𝑙𝑜𝑝𝑒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&lt;0⇒</m:t>
                              </m:r>
                              <m:acc>
                                <m:accPr>
                                  <m:chr m:val="⃑"/>
                                  <m:ctrlP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oMath>
                          </a14:m>
                          <a:endParaRPr lang="en-CA" sz="2800" b="0" dirty="0">
                            <a:latin typeface="Century Gothic" panose="020B0502020202020204" pitchFamily="34" charset="0"/>
                          </a:endParaRPr>
                        </a:p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oMath>
                          </a14:m>
                          <a:r>
                            <a:rPr lang="en-CA" sz="2800" b="0" dirty="0">
                              <a:latin typeface="Century Gothic" panose="020B0502020202020204" pitchFamily="34" charset="0"/>
                            </a:rPr>
                            <a:t> Steeper</a:t>
                          </a:r>
                          <a:r>
                            <a:rPr lang="en-CA" sz="2800" b="0" baseline="0" dirty="0">
                              <a:latin typeface="Century Gothic" panose="020B0502020202020204" pitchFamily="34" charset="0"/>
                            </a:rPr>
                            <a:t> graphs (larger magnitudes for slope) indicate the object is moving FASTER.</a:t>
                          </a:r>
                          <a:endParaRPr lang="en-CA" sz="28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7054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01755C9-990B-4BB4-98A0-7D5B1690F0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5681197"/>
                  </p:ext>
                </p:extLst>
              </p:nvPr>
            </p:nvGraphicFramePr>
            <p:xfrm>
              <a:off x="510466" y="1250123"/>
              <a:ext cx="8123068" cy="402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8351">
                      <a:extLst>
                        <a:ext uri="{9D8B030D-6E8A-4147-A177-3AD203B41FA5}">
                          <a16:colId xmlns:a16="http://schemas.microsoft.com/office/drawing/2014/main" val="201042020"/>
                        </a:ext>
                      </a:extLst>
                    </a:gridCol>
                    <a:gridCol w="5174717">
                      <a:extLst>
                        <a:ext uri="{9D8B030D-6E8A-4147-A177-3AD203B41FA5}">
                          <a16:colId xmlns:a16="http://schemas.microsoft.com/office/drawing/2014/main" val="3092507382"/>
                        </a:ext>
                      </a:extLst>
                    </a:gridCol>
                  </a:tblGrid>
                  <a:tr h="518160">
                    <a:tc gridSpan="2">
                      <a:txBody>
                        <a:bodyPr/>
                        <a:lstStyle/>
                        <a:p>
                          <a:r>
                            <a:rPr lang="en-CA" sz="2800" dirty="0">
                              <a:latin typeface="Century Gothic" panose="020B0502020202020204" pitchFamily="34" charset="0"/>
                            </a:rPr>
                            <a:t>Line with Negative Slope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sz="280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7980139"/>
                      </a:ext>
                    </a:extLst>
                  </a:tr>
                  <a:tr h="3505200">
                    <a:tc>
                      <a:txBody>
                        <a:bodyPr/>
                        <a:lstStyle/>
                        <a:p>
                          <a:endParaRPr lang="en-CA" sz="28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7059" t="-16493" r="-471" b="-46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70541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7330045-E620-4C23-A842-8E2986E76076}"/>
              </a:ext>
            </a:extLst>
          </p:cNvPr>
          <p:cNvCxnSpPr>
            <a:cxnSpLocks/>
          </p:cNvCxnSpPr>
          <p:nvPr/>
        </p:nvCxnSpPr>
        <p:spPr>
          <a:xfrm>
            <a:off x="1097441" y="2705725"/>
            <a:ext cx="1503352" cy="1941384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0A55884-B95C-492E-95BB-E25E57DC2A64}"/>
                  </a:ext>
                </a:extLst>
              </p:cNvPr>
              <p:cNvSpPr txBox="1"/>
              <p:nvPr/>
            </p:nvSpPr>
            <p:spPr>
              <a:xfrm>
                <a:off x="633187" y="2440482"/>
                <a:ext cx="412421" cy="445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CA" sz="20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sz="20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en-CA" sz="20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0A55884-B95C-492E-95BB-E25E57DC2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87" y="2440482"/>
                <a:ext cx="412421" cy="445635"/>
              </a:xfrm>
              <a:prstGeom prst="rect">
                <a:avLst/>
              </a:prstGeom>
              <a:blipFill>
                <a:blip r:embed="rId3"/>
                <a:stretch>
                  <a:fillRect t="-2740" r="-176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CF3FBEE-3302-4474-94A0-A913D28E1215}"/>
                  </a:ext>
                </a:extLst>
              </p:cNvPr>
              <p:cNvSpPr txBox="1"/>
              <p:nvPr/>
            </p:nvSpPr>
            <p:spPr>
              <a:xfrm>
                <a:off x="2959529" y="4246999"/>
                <a:ext cx="3624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CA" sz="20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CF3FBEE-3302-4474-94A0-A913D28E1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529" y="4246999"/>
                <a:ext cx="36247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960490D-3B6E-4E83-9AD5-65FCA629DF8C}"/>
              </a:ext>
            </a:extLst>
          </p:cNvPr>
          <p:cNvCxnSpPr>
            <a:cxnSpLocks/>
          </p:cNvCxnSpPr>
          <p:nvPr/>
        </p:nvCxnSpPr>
        <p:spPr>
          <a:xfrm flipV="1">
            <a:off x="1097441" y="2170050"/>
            <a:ext cx="0" cy="2148840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ADCFE9-6FD7-461C-AECB-929A711C09FA}"/>
              </a:ext>
            </a:extLst>
          </p:cNvPr>
          <p:cNvCxnSpPr>
            <a:cxnSpLocks/>
          </p:cNvCxnSpPr>
          <p:nvPr/>
        </p:nvCxnSpPr>
        <p:spPr>
          <a:xfrm flipV="1">
            <a:off x="737779" y="2803161"/>
            <a:ext cx="307829" cy="205140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05735FB-6FF5-4D9D-BA19-D2F26FB6D4D8}"/>
              </a:ext>
            </a:extLst>
          </p:cNvPr>
          <p:cNvSpPr txBox="1"/>
          <p:nvPr/>
        </p:nvSpPr>
        <p:spPr>
          <a:xfrm>
            <a:off x="633187" y="4854565"/>
            <a:ext cx="2041011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Century Gothic" panose="020B0502020202020204" pitchFamily="34" charset="0"/>
              </a:rPr>
              <a:t>Starts somewhere other than reference point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19ED96F-7D4F-4EF1-9635-30217FC60C7C}"/>
              </a:ext>
            </a:extLst>
          </p:cNvPr>
          <p:cNvCxnSpPr>
            <a:cxnSpLocks/>
          </p:cNvCxnSpPr>
          <p:nvPr/>
        </p:nvCxnSpPr>
        <p:spPr>
          <a:xfrm>
            <a:off x="993775" y="4205521"/>
            <a:ext cx="2146990" cy="0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5346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BF3C0A-C35C-40E5-BC70-FCFECFFDABF1}"/>
              </a:ext>
            </a:extLst>
          </p:cNvPr>
          <p:cNvSpPr txBox="1"/>
          <p:nvPr/>
        </p:nvSpPr>
        <p:spPr>
          <a:xfrm>
            <a:off x="3662020" y="4291772"/>
            <a:ext cx="4310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350525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91D9D6-EE4D-4A9B-9AA2-AAEC4F44FB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51" y="1125331"/>
            <a:ext cx="4968949" cy="496894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3799264" cy="5036814"/>
          </a:xfrm>
        </p:spPr>
        <p:txBody>
          <a:bodyPr>
            <a:normAutofit/>
          </a:bodyPr>
          <a:lstStyle/>
          <a:p>
            <a:r>
              <a:rPr lang="en-US" dirty="0"/>
              <a:t>Consider the simple graph, Position vs. Time for Walking to School. </a:t>
            </a:r>
          </a:p>
          <a:p>
            <a:r>
              <a:rPr lang="en-US" dirty="0"/>
              <a:t>Examine the graph to answer the questions that follow.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Position-Time Graphs</a:t>
            </a:r>
          </a:p>
        </p:txBody>
      </p:sp>
    </p:spTree>
    <p:extLst>
      <p:ext uri="{BB962C8B-B14F-4D97-AF65-F5344CB8AC3E}">
        <p14:creationId xmlns:p14="http://schemas.microsoft.com/office/powerpoint/2010/main" val="3529490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91D9D6-EE4D-4A9B-9AA2-AAEC4F44FB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51" y="1125331"/>
            <a:ext cx="4968949" cy="4968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8C2B3FE-FA82-4DEB-878E-0D36A2B82D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0465" y="1177555"/>
                <a:ext cx="3898501" cy="503681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Where does the student start walking from?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   Home /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CA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en-CA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/>
                  <a:t>Where is the student walking to?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   School /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CA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80</m:t>
                    </m:r>
                    <m:r>
                      <a:rPr lang="en-CA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[</m:t>
                    </m:r>
                    <m:r>
                      <a:rPr lang="en-CA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/>
                  <a:t>How far is the student’s home from school?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80</m:t>
                      </m:r>
                      <m:r>
                        <a:rPr lang="en-CA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CA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n-CA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CA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8C2B3FE-FA82-4DEB-878E-0D36A2B82D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0465" y="1177555"/>
                <a:ext cx="3898501" cy="5036814"/>
              </a:xfrm>
              <a:blipFill>
                <a:blip r:embed="rId3"/>
                <a:stretch>
                  <a:fillRect l="-2817" t="-20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Position-Time Graphs</a:t>
            </a:r>
          </a:p>
        </p:txBody>
      </p:sp>
    </p:spTree>
    <p:extLst>
      <p:ext uri="{BB962C8B-B14F-4D97-AF65-F5344CB8AC3E}">
        <p14:creationId xmlns:p14="http://schemas.microsoft.com/office/powerpoint/2010/main" val="1321186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91D9D6-EE4D-4A9B-9AA2-AAEC4F44FB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51" y="1125331"/>
            <a:ext cx="4968949" cy="4968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8C2B3FE-FA82-4DEB-878E-0D36A2B82D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0465" y="1177555"/>
                <a:ext cx="3898501" cy="503681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Where does the student start walking from? 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>
                    <a:solidFill>
                      <a:srgbClr val="4472C4"/>
                    </a:solidFill>
                  </a:rPr>
                  <a:t>Home /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0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CA" b="0" i="1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en-CA" b="0" i="1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>
                  <a:solidFill>
                    <a:srgbClr val="4472C4"/>
                  </a:solidFill>
                </a:endParaRPr>
              </a:p>
              <a:p>
                <a:r>
                  <a:rPr lang="en-US" dirty="0"/>
                  <a:t>Where is the student walking to?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4472C4"/>
                    </a:solidFill>
                  </a:rPr>
                  <a:t>   </a:t>
                </a:r>
                <a:r>
                  <a:rPr lang="en-US" dirty="0">
                    <a:solidFill>
                      <a:schemeClr val="bg1"/>
                    </a:solidFill>
                  </a:rPr>
                  <a:t>School /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CA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80</m:t>
                    </m:r>
                    <m:r>
                      <a:rPr lang="en-CA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[</m:t>
                    </m:r>
                    <m:r>
                      <a:rPr lang="en-CA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/>
                  <a:t>How far is the student’s home from school?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80</m:t>
                      </m:r>
                      <m:r>
                        <a:rPr lang="en-CA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CA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n-CA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CA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8C2B3FE-FA82-4DEB-878E-0D36A2B82D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0465" y="1177555"/>
                <a:ext cx="3898501" cy="5036814"/>
              </a:xfrm>
              <a:blipFill>
                <a:blip r:embed="rId3"/>
                <a:stretch>
                  <a:fillRect l="-2817" t="-20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Position-Time Graphs</a:t>
            </a:r>
          </a:p>
        </p:txBody>
      </p:sp>
    </p:spTree>
    <p:extLst>
      <p:ext uri="{BB962C8B-B14F-4D97-AF65-F5344CB8AC3E}">
        <p14:creationId xmlns:p14="http://schemas.microsoft.com/office/powerpoint/2010/main" val="820595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91D9D6-EE4D-4A9B-9AA2-AAEC4F44FB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51" y="1125331"/>
            <a:ext cx="4968949" cy="4968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8C2B3FE-FA82-4DEB-878E-0D36A2B82D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0465" y="1177555"/>
                <a:ext cx="3898501" cy="503681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Where does the student start walking from? 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>
                    <a:solidFill>
                      <a:srgbClr val="4472C4"/>
                    </a:solidFill>
                  </a:rPr>
                  <a:t>Home /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0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CA" b="0" i="1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en-CA" b="0" i="1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>
                  <a:solidFill>
                    <a:srgbClr val="4472C4"/>
                  </a:solidFill>
                </a:endParaRPr>
              </a:p>
              <a:p>
                <a:r>
                  <a:rPr lang="en-US" dirty="0"/>
                  <a:t>Where is the student walking to?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4472C4"/>
                    </a:solidFill>
                  </a:rPr>
                  <a:t>   School /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0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CA" b="0" i="1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80</m:t>
                    </m:r>
                    <m:r>
                      <a:rPr lang="en-CA" b="0" i="1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 [</m:t>
                    </m:r>
                    <m:r>
                      <a:rPr lang="en-CA" b="0" i="1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4472C4"/>
                  </a:solidFill>
                </a:endParaRPr>
              </a:p>
              <a:p>
                <a:r>
                  <a:rPr lang="en-US" dirty="0"/>
                  <a:t>How far is the student’s home from school?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80</m:t>
                      </m:r>
                      <m:r>
                        <a:rPr lang="en-CA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CA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n-CA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CA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8C2B3FE-FA82-4DEB-878E-0D36A2B82D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0465" y="1177555"/>
                <a:ext cx="3898501" cy="5036814"/>
              </a:xfrm>
              <a:blipFill>
                <a:blip r:embed="rId3"/>
                <a:stretch>
                  <a:fillRect l="-2817" t="-20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Position-Time Graphs</a:t>
            </a:r>
          </a:p>
        </p:txBody>
      </p:sp>
    </p:spTree>
    <p:extLst>
      <p:ext uri="{BB962C8B-B14F-4D97-AF65-F5344CB8AC3E}">
        <p14:creationId xmlns:p14="http://schemas.microsoft.com/office/powerpoint/2010/main" val="3556360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91D9D6-EE4D-4A9B-9AA2-AAEC4F44FB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51" y="1125331"/>
            <a:ext cx="4968949" cy="4968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8C2B3FE-FA82-4DEB-878E-0D36A2B82D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0465" y="1177555"/>
                <a:ext cx="3898501" cy="503681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Where does the student start walking from? 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>
                    <a:solidFill>
                      <a:srgbClr val="4472C4"/>
                    </a:solidFill>
                  </a:rPr>
                  <a:t>Home /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0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CA" b="0" i="1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en-CA" b="0" i="1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>
                  <a:solidFill>
                    <a:srgbClr val="4472C4"/>
                  </a:solidFill>
                </a:endParaRPr>
              </a:p>
              <a:p>
                <a:r>
                  <a:rPr lang="en-US" dirty="0"/>
                  <a:t>Where is the student walking to?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4472C4"/>
                    </a:solidFill>
                  </a:rPr>
                  <a:t>   School /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0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CA" b="0" i="1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80</m:t>
                    </m:r>
                    <m:r>
                      <a:rPr lang="en-CA" b="0" i="1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 [</m:t>
                    </m:r>
                    <m:r>
                      <a:rPr lang="en-CA" b="0" i="1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4472C4"/>
                  </a:solidFill>
                </a:endParaRPr>
              </a:p>
              <a:p>
                <a:r>
                  <a:rPr lang="en-US" dirty="0"/>
                  <a:t>How far is the student’s home from school?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CA" b="0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80</m:t>
                      </m:r>
                      <m:r>
                        <a:rPr lang="en-CA" b="0" i="1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CA" b="0" i="1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n-CA" b="0" i="1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CA" b="0" i="1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8C2B3FE-FA82-4DEB-878E-0D36A2B82D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0465" y="1177555"/>
                <a:ext cx="3898501" cy="5036814"/>
              </a:xfrm>
              <a:blipFill>
                <a:blip r:embed="rId3"/>
                <a:stretch>
                  <a:fillRect l="-2817" t="-20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Position-Time Graphs</a:t>
            </a:r>
          </a:p>
        </p:txBody>
      </p:sp>
    </p:spTree>
    <p:extLst>
      <p:ext uri="{BB962C8B-B14F-4D97-AF65-F5344CB8AC3E}">
        <p14:creationId xmlns:p14="http://schemas.microsoft.com/office/powerpoint/2010/main" val="2952790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4930</TotalTime>
  <Words>1529</Words>
  <Application>Microsoft Office PowerPoint</Application>
  <PresentationFormat>On-screen Show (4:3)</PresentationFormat>
  <Paragraphs>211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Century Gothic</vt:lpstr>
      <vt:lpstr>Office Theme</vt:lpstr>
      <vt:lpstr>PowerPoint Presentation</vt:lpstr>
      <vt:lpstr>Position-Time Graphs</vt:lpstr>
      <vt:lpstr>Position-Time Graphs</vt:lpstr>
      <vt:lpstr>Position-Time Graphs</vt:lpstr>
      <vt:lpstr>Position-Time Graphs</vt:lpstr>
      <vt:lpstr>Position-Time Graphs</vt:lpstr>
      <vt:lpstr>Position-Time Graphs</vt:lpstr>
      <vt:lpstr>Position-Time Graphs</vt:lpstr>
      <vt:lpstr>Position-Time Graphs</vt:lpstr>
      <vt:lpstr>Position-Time Graphs</vt:lpstr>
      <vt:lpstr>Position-Time Graphs</vt:lpstr>
      <vt:lpstr>Position-Time Graphs</vt:lpstr>
      <vt:lpstr>Position-Time Graphs</vt:lpstr>
      <vt:lpstr>Position-Time Graphs</vt:lpstr>
      <vt:lpstr>Position-Time Graphs</vt:lpstr>
      <vt:lpstr>Position-Time Graphs</vt:lpstr>
      <vt:lpstr>Position-Time Graphs</vt:lpstr>
      <vt:lpstr>Position-Time Graphs</vt:lpstr>
      <vt:lpstr>Position-Time Graphs</vt:lpstr>
      <vt:lpstr>Acceleration</vt:lpstr>
      <vt:lpstr>Acceleration</vt:lpstr>
      <vt:lpstr>Acceleration</vt:lpstr>
      <vt:lpstr>Position-Time Graphs</vt:lpstr>
      <vt:lpstr>Position-Time Graphs</vt:lpstr>
      <vt:lpstr>Position-Time Graphs</vt:lpstr>
      <vt:lpstr>Position-Time Graphs</vt:lpstr>
      <vt:lpstr>Position-Time Graphs</vt:lpstr>
      <vt:lpstr>Position-Time Graphs</vt:lpstr>
      <vt:lpstr>Position-Time Graphs</vt:lpstr>
      <vt:lpstr>Position-Time Graphs</vt:lpstr>
      <vt:lpstr>Position-Time Graphs</vt:lpstr>
      <vt:lpstr>Position-Time Graphs</vt:lpstr>
      <vt:lpstr>Position-Time Graphs</vt:lpstr>
      <vt:lpstr>Position-Time Graphs</vt:lpstr>
      <vt:lpstr>Position-Time Graphs</vt:lpstr>
      <vt:lpstr>Position-Time Graphs</vt:lpstr>
      <vt:lpstr>Position-Time Graphs</vt:lpstr>
      <vt:lpstr>Position-Time Graphs</vt:lpstr>
      <vt:lpstr>Position-Time Graphs</vt:lpstr>
      <vt:lpstr>Position-Time Graphs Summary</vt:lpstr>
      <vt:lpstr>Position-Time Graphs Summary</vt:lpstr>
      <vt:lpstr>Position-Time Graphs Summary</vt:lpstr>
      <vt:lpstr>Position-Time Graphs Summary</vt:lpstr>
      <vt:lpstr>Position-Time Graphs 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Brosseau</dc:creator>
  <cp:lastModifiedBy>Michelle Brosseau</cp:lastModifiedBy>
  <cp:revision>2</cp:revision>
  <dcterms:created xsi:type="dcterms:W3CDTF">2019-03-23T22:35:27Z</dcterms:created>
  <dcterms:modified xsi:type="dcterms:W3CDTF">2020-08-07T16:38:34Z</dcterms:modified>
</cp:coreProperties>
</file>