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84" r:id="rId2"/>
    <p:sldId id="613" r:id="rId3"/>
    <p:sldId id="611" r:id="rId4"/>
    <p:sldId id="614" r:id="rId5"/>
    <p:sldId id="615" r:id="rId6"/>
    <p:sldId id="616" r:id="rId7"/>
    <p:sldId id="617" r:id="rId8"/>
    <p:sldId id="618" r:id="rId9"/>
    <p:sldId id="622" r:id="rId10"/>
    <p:sldId id="619" r:id="rId11"/>
    <p:sldId id="620" r:id="rId12"/>
    <p:sldId id="623" r:id="rId13"/>
    <p:sldId id="624" r:id="rId14"/>
    <p:sldId id="625" r:id="rId15"/>
    <p:sldId id="626" r:id="rId16"/>
    <p:sldId id="627" r:id="rId17"/>
    <p:sldId id="628" r:id="rId18"/>
    <p:sldId id="68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6C5494-3C74-4627-99EC-20408439E59B}">
          <p14:sldIdLst>
            <p14:sldId id="684"/>
            <p14:sldId id="613"/>
            <p14:sldId id="611"/>
            <p14:sldId id="614"/>
            <p14:sldId id="615"/>
            <p14:sldId id="616"/>
            <p14:sldId id="617"/>
            <p14:sldId id="618"/>
            <p14:sldId id="622"/>
            <p14:sldId id="619"/>
            <p14:sldId id="620"/>
            <p14:sldId id="623"/>
            <p14:sldId id="624"/>
            <p14:sldId id="625"/>
            <p14:sldId id="626"/>
            <p14:sldId id="627"/>
            <p14:sldId id="628"/>
            <p14:sldId id="6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Brosseau" initials="MB" lastIdx="2" clrIdx="0">
    <p:extLst>
      <p:ext uri="{19B8F6BF-5375-455C-9EA6-DF929625EA0E}">
        <p15:presenceInfo xmlns:p15="http://schemas.microsoft.com/office/powerpoint/2012/main" userId="8f9de568db8cf2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663"/>
    <a:srgbClr val="ED7D31"/>
    <a:srgbClr val="70AD47"/>
    <a:srgbClr val="4472C4"/>
    <a:srgbClr val="5E85CB"/>
    <a:srgbClr val="CFD5EA"/>
    <a:srgbClr val="FFC000"/>
    <a:srgbClr val="00B050"/>
    <a:srgbClr val="07266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01F3D9-AD32-4449-A953-BAE1E1211BF7}" v="21" dt="2020-07-23T16:16:38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96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Brosseau" userId="8f9de568db8cf27f" providerId="LiveId" clId="{CF301338-46CE-4F3B-94DA-AE0E3A908D29}"/>
    <pc:docChg chg="delSld modSection">
      <pc:chgData name="Michelle Brosseau" userId="8f9de568db8cf27f" providerId="LiveId" clId="{CF301338-46CE-4F3B-94DA-AE0E3A908D29}" dt="2020-07-23T20:54:59.129" v="1" actId="47"/>
      <pc:docMkLst>
        <pc:docMk/>
      </pc:docMkLst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006125241" sldId="25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159474607" sldId="25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945574255" sldId="28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755998600" sldId="28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407277969" sldId="41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223387297" sldId="41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4190402911" sldId="41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4258946893" sldId="41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435985342" sldId="41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980402890" sldId="42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419464092" sldId="42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4143423713" sldId="42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4153290626" sldId="42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128618647" sldId="42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729996" sldId="42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548819212" sldId="42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506732740" sldId="42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974558501" sldId="43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256954653" sldId="43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4153830030" sldId="43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681489795" sldId="43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385453848" sldId="43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469908597" sldId="43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371544552" sldId="43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914687644" sldId="43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781234249" sldId="44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878503083" sldId="44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419358600" sldId="44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511604511" sldId="44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43536402" sldId="44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525065180" sldId="44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564339265" sldId="44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523700314" sldId="44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854527682" sldId="45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558752893" sldId="45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748006359" sldId="45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95292483" sldId="45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800885020" sldId="45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529490468" sldId="45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321186722" sldId="45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820595074" sldId="45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556360332" sldId="45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952790834" sldId="46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984109706" sldId="46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187169779" sldId="46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044335971" sldId="46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4294926126" sldId="46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489335532" sldId="46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512866810" sldId="46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757719763" sldId="46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4271818709" sldId="46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551116163" sldId="47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878173633" sldId="47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572615672" sldId="47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598623085" sldId="47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078150010" sldId="47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1129768" sldId="47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629769043" sldId="47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622323041" sldId="47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18022259" sldId="47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176937116" sldId="48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194003537" sldId="48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115060209" sldId="48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385921321" sldId="48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668464932" sldId="48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496615562" sldId="48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731496375" sldId="48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054346070" sldId="48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120233053" sldId="48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175111043" sldId="48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316877057" sldId="49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778240716" sldId="49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958634604" sldId="49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00573084" sldId="49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44568725" sldId="49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604433918" sldId="49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158059358" sldId="49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219534695" sldId="49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952893490" sldId="50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171374335" sldId="50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405870459" sldId="50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783620482" sldId="50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4175254528" sldId="50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977221322" sldId="50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825942473" sldId="50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872180997" sldId="50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7028476" sldId="51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247246927" sldId="51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545520446" sldId="51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076614910" sldId="51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568191960" sldId="51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683007242" sldId="51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952165716" sldId="51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376193314" sldId="51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53042519" sldId="51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280948367" sldId="52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813754159" sldId="52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430988155" sldId="52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209070830" sldId="52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60494843" sldId="52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827743686" sldId="52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465260635" sldId="52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662166294" sldId="52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865085593" sldId="53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635249665" sldId="53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72472979" sldId="53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186567712" sldId="53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771684339" sldId="53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251275978" sldId="53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114737817" sldId="53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723191680" sldId="53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748366392" sldId="54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59818446" sldId="54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410072033" sldId="54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254783044" sldId="54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649719831" sldId="54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890894553" sldId="54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118064109" sldId="54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145254370" sldId="54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724708972" sldId="54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941402972" sldId="55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19645459" sldId="55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028273070" sldId="55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228972125" sldId="55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156423712" sldId="55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293770421" sldId="55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657733022" sldId="55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920338388" sldId="56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480890263" sldId="56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4146050542" sldId="56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559090661" sldId="56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866381105" sldId="56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661057379" sldId="56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81959331" sldId="56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674926723" sldId="56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090483201" sldId="57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65993484" sldId="57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683453727" sldId="57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094504284" sldId="57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053064348" sldId="57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888935459" sldId="57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575169651" sldId="57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809798699" sldId="57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887463417" sldId="57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94610544" sldId="58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098066261" sldId="58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836848305" sldId="58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893291845" sldId="58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351687492" sldId="58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012002409" sldId="58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348108793" sldId="58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2726713" sldId="58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383986579" sldId="59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460051644" sldId="59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628332974" sldId="59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846180558" sldId="59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731161155" sldId="59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775413535" sldId="59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092943310" sldId="59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124767515" sldId="59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749974434" sldId="59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463174723" sldId="59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469415078" sldId="60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844495796" sldId="60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864497413" sldId="60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414883345" sldId="60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088613157" sldId="60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064596354" sldId="60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628221578" sldId="60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593100166" sldId="60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541587266" sldId="60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654326604" sldId="60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71615837" sldId="610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3582231985" sldId="630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1953626394" sldId="633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2925511285" sldId="634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348413248" sldId="635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3427286232" sldId="636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2515198720" sldId="637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1765202897" sldId="638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270214911" sldId="639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587791849" sldId="640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1524948800" sldId="641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2657764257" sldId="642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1598318744" sldId="643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3054944164" sldId="644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969169171" sldId="645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2123015496" sldId="646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784843464" sldId="647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3446641924" sldId="648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2170414466" sldId="649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1994786413" sldId="650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1389468973" sldId="651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1148315236" sldId="652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689488758" sldId="653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4027648423" sldId="654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2192760131" sldId="655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488165045" sldId="656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3003131465" sldId="657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649776232" sldId="658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2581121552" sldId="659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229620666" sldId="660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3536319853" sldId="661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2800830353" sldId="663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3221527197" sldId="66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788629802" sldId="66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530249915" sldId="66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114695147" sldId="66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4050463379" sldId="66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867264072" sldId="66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245245510" sldId="67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679684783" sldId="67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153050643" sldId="67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350525444" sldId="673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634083918" sldId="674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250869862" sldId="675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209642252" sldId="676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084833676" sldId="677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315054495" sldId="678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312654913" sldId="679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942705161" sldId="680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791748266" sldId="681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1308039003" sldId="682"/>
        </pc:sldMkLst>
      </pc:sldChg>
      <pc:sldChg chg="del">
        <pc:chgData name="Michelle Brosseau" userId="8f9de568db8cf27f" providerId="LiveId" clId="{CF301338-46CE-4F3B-94DA-AE0E3A908D29}" dt="2020-07-23T20:54:47.593" v="0" actId="47"/>
        <pc:sldMkLst>
          <pc:docMk/>
          <pc:sldMk cId="3926885233" sldId="683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2608783763" sldId="686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3867311545" sldId="687"/>
        </pc:sldMkLst>
      </pc:sldChg>
      <pc:sldChg chg="del">
        <pc:chgData name="Michelle Brosseau" userId="8f9de568db8cf27f" providerId="LiveId" clId="{CF301338-46CE-4F3B-94DA-AE0E3A908D29}" dt="2020-07-23T20:54:59.129" v="1" actId="47"/>
        <pc:sldMkLst>
          <pc:docMk/>
          <pc:sldMk cId="3480965633" sldId="6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7C5F6B-70F8-4FEE-B191-2BC2C99F8FB0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r="16790"/>
          <a:stretch/>
        </p:blipFill>
        <p:spPr>
          <a:xfrm>
            <a:off x="0" y="-435649"/>
            <a:ext cx="9144000" cy="91440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40BF3A-1B71-423C-A444-ACE29403941A}"/>
              </a:ext>
            </a:extLst>
          </p:cNvPr>
          <p:cNvSpPr/>
          <p:nvPr userDrawn="1"/>
        </p:nvSpPr>
        <p:spPr>
          <a:xfrm>
            <a:off x="-890954" y="609600"/>
            <a:ext cx="12262339" cy="1570892"/>
          </a:xfrm>
          <a:prstGeom prst="rect">
            <a:avLst/>
          </a:prstGeom>
          <a:solidFill>
            <a:srgbClr val="000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B0C54-51FF-4972-8B6B-ACB696CFD078}"/>
              </a:ext>
            </a:extLst>
          </p:cNvPr>
          <p:cNvSpPr txBox="1"/>
          <p:nvPr userDrawn="1"/>
        </p:nvSpPr>
        <p:spPr>
          <a:xfrm>
            <a:off x="594360" y="671771"/>
            <a:ext cx="9423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1-D Kinematics</a:t>
            </a:r>
          </a:p>
        </p:txBody>
      </p:sp>
    </p:spTree>
    <p:extLst>
      <p:ext uri="{BB962C8B-B14F-4D97-AF65-F5344CB8AC3E}">
        <p14:creationId xmlns:p14="http://schemas.microsoft.com/office/powerpoint/2010/main" val="150071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231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769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BAA05-6BDC-461C-B96C-C1987E0E4B73}"/>
              </a:ext>
            </a:extLst>
          </p:cNvPr>
          <p:cNvSpPr txBox="1"/>
          <p:nvPr userDrawn="1"/>
        </p:nvSpPr>
        <p:spPr>
          <a:xfrm>
            <a:off x="510466" y="142043"/>
            <a:ext cx="812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40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6B4B36-EF66-455D-81CC-CCBE81E5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66" y="115409"/>
            <a:ext cx="7886700" cy="70788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89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83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139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716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121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056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87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491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476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7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1.png"/><Relationship Id="rId7" Type="http://schemas.openxmlformats.org/officeDocument/2006/relationships/image" Target="../media/image5.sv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63.png"/><Relationship Id="rId4" Type="http://schemas.openxmlformats.org/officeDocument/2006/relationships/image" Target="../media/image262.pn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2.png"/><Relationship Id="rId4" Type="http://schemas.openxmlformats.org/officeDocument/2006/relationships/image" Target="../media/image2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2.png"/><Relationship Id="rId4" Type="http://schemas.openxmlformats.org/officeDocument/2006/relationships/image" Target="../media/image2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BF3C0A-C35C-40E5-BC70-FCFECFFDABF1}"/>
              </a:ext>
            </a:extLst>
          </p:cNvPr>
          <p:cNvSpPr txBox="1"/>
          <p:nvPr/>
        </p:nvSpPr>
        <p:spPr>
          <a:xfrm>
            <a:off x="731681" y="1776388"/>
            <a:ext cx="389241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Acceleration </a:t>
            </a:r>
          </a:p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Near Earth’s </a:t>
            </a:r>
          </a:p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3025870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29528A-940D-4202-BF07-CABAE8C94C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6784989"/>
                  </p:ext>
                </p:extLst>
              </p:nvPr>
            </p:nvGraphicFramePr>
            <p:xfrm>
              <a:off x="510466" y="1180158"/>
              <a:ext cx="8059002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59002">
                      <a:extLst>
                        <a:ext uri="{9D8B030D-6E8A-4147-A177-3AD203B41FA5}">
                          <a16:colId xmlns:a16="http://schemas.microsoft.com/office/drawing/2014/main" val="20104202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CA" sz="2800" b="1" dirty="0">
                              <a:latin typeface="Century Gothic" panose="020B0502020202020204" pitchFamily="34" charset="0"/>
                            </a:rPr>
                            <a:t>Example 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7980139"/>
                      </a:ext>
                    </a:extLst>
                  </a:tr>
                  <a:tr h="1449371">
                    <a:tc>
                      <a:txBody>
                        <a:bodyPr/>
                        <a:lstStyle/>
                        <a:p>
                          <a:r>
                            <a:rPr lang="en-CA" sz="2800" b="0" dirty="0">
                              <a:latin typeface="Century Gothic" panose="020B0502020202020204" pitchFamily="34" charset="0"/>
                            </a:rPr>
                            <a:t>A tennis ball is tossed from your hand, </a:t>
                          </a:r>
                          <a14:m>
                            <m:oMath xmlns:m="http://schemas.openxmlformats.org/officeDocument/2006/math"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1.0 </m:t>
                              </m:r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CA" sz="2800" b="0" dirty="0">
                              <a:latin typeface="Century Gothic" panose="020B0502020202020204" pitchFamily="34" charset="0"/>
                            </a:rPr>
                            <a:t> above the ground, with a velocity of </a:t>
                          </a:r>
                          <a14:m>
                            <m:oMath xmlns:m="http://schemas.openxmlformats.org/officeDocument/2006/math"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3.6 </m:t>
                              </m:r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CA" sz="2800" b="0" dirty="0">
                              <a:latin typeface="Century Gothic" panose="020B0502020202020204" pitchFamily="34" charset="0"/>
                            </a:rPr>
                            <a:t>.  What is its maximum height above the ground?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37054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29528A-940D-4202-BF07-CABAE8C94C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6784989"/>
                  </p:ext>
                </p:extLst>
              </p:nvPr>
            </p:nvGraphicFramePr>
            <p:xfrm>
              <a:off x="510466" y="1180158"/>
              <a:ext cx="8059002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59002">
                      <a:extLst>
                        <a:ext uri="{9D8B030D-6E8A-4147-A177-3AD203B41FA5}">
                          <a16:colId xmlns:a16="http://schemas.microsoft.com/office/drawing/2014/main" val="20104202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CA" sz="2800" b="1" dirty="0">
                              <a:latin typeface="Century Gothic" panose="020B0502020202020204" pitchFamily="34" charset="0"/>
                            </a:rPr>
                            <a:t>Example 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7980139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6" t="-35811" r="-302" b="-9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054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741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AD49C6-8EAA-4F2F-8383-2E52D2139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70116"/>
              </p:ext>
            </p:extLst>
          </p:nvPr>
        </p:nvGraphicFramePr>
        <p:xfrm>
          <a:off x="210295" y="1243912"/>
          <a:ext cx="8740521" cy="514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0521">
                  <a:extLst>
                    <a:ext uri="{9D8B030D-6E8A-4147-A177-3AD203B41FA5}">
                      <a16:colId xmlns:a16="http://schemas.microsoft.com/office/drawing/2014/main" val="1754253883"/>
                    </a:ext>
                  </a:extLst>
                </a:gridCol>
              </a:tblGrid>
              <a:tr h="694837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Century Gothic" panose="020B0502020202020204" pitchFamily="34" charset="0"/>
                        </a:rPr>
                        <a:t>Solution</a:t>
                      </a:r>
                      <a:endParaRPr lang="en-CA" sz="28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988097"/>
                  </a:ext>
                </a:extLst>
              </a:tr>
              <a:tr h="4449351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endParaRPr lang="en-CA" sz="2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004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DE71BF24-19F4-482F-8800-FB7892698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6934435"/>
                  </p:ext>
                </p:extLst>
              </p:nvPr>
            </p:nvGraphicFramePr>
            <p:xfrm>
              <a:off x="4533920" y="2759194"/>
              <a:ext cx="3938610" cy="272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8610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24338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3200" b="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CA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=3.6</m:t>
                              </m:r>
                              <m:r>
                                <a:rPr lang="en-CA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CA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CA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CA" sz="32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3200" b="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CA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CA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CA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CA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CA" sz="32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=−9.8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32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CA" sz="32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 ?</m:t>
                                </m:r>
                              </m:oMath>
                            </m:oMathPara>
                          </a14:m>
                          <a:endParaRPr lang="en-CA" sz="32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DE71BF24-19F4-482F-8800-FB7892698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6934435"/>
                  </p:ext>
                </p:extLst>
              </p:nvPr>
            </p:nvGraphicFramePr>
            <p:xfrm>
              <a:off x="4533920" y="2759194"/>
              <a:ext cx="3938610" cy="272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8610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2723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B27A1EF-3495-40B9-BEF5-6E03B9AF428C}"/>
              </a:ext>
            </a:extLst>
          </p:cNvPr>
          <p:cNvSpPr txBox="1"/>
          <p:nvPr/>
        </p:nvSpPr>
        <p:spPr>
          <a:xfrm>
            <a:off x="2598899" y="747022"/>
            <a:ext cx="37484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latin typeface="Century Gothic" panose="020B0502020202020204" pitchFamily="34" charset="0"/>
              </a:rPr>
              <a:t>Example 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2E5F14A-DFB3-4DD4-B517-1AF1A8D5E9FF}"/>
              </a:ext>
            </a:extLst>
          </p:cNvPr>
          <p:cNvSpPr/>
          <p:nvPr/>
        </p:nvSpPr>
        <p:spPr>
          <a:xfrm rot="10800000">
            <a:off x="1502868" y="2596025"/>
            <a:ext cx="259655" cy="157883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2327A8-B8C3-48DF-AD79-23459159CE0F}"/>
                  </a:ext>
                </a:extLst>
              </p:cNvPr>
              <p:cNvSpPr/>
              <p:nvPr/>
            </p:nvSpPr>
            <p:spPr>
              <a:xfrm>
                <a:off x="1886948" y="3878886"/>
                <a:ext cx="2083519" cy="623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CA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CA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CA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C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𝒖𝒑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2327A8-B8C3-48DF-AD79-23459159C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48" y="3878886"/>
                <a:ext cx="2083519" cy="623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3C01BD-A823-42C7-A556-322AA04CD050}"/>
                  </a:ext>
                </a:extLst>
              </p:cNvPr>
              <p:cNvSpPr/>
              <p:nvPr/>
            </p:nvSpPr>
            <p:spPr>
              <a:xfrm>
                <a:off x="1830018" y="3124000"/>
                <a:ext cx="954813" cy="445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b="1" i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⃑"/>
                        <m:ctrlPr>
                          <a:rPr lang="en-CA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CA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b="1" dirty="0"/>
                  <a:t>?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3C01BD-A823-42C7-A556-322AA04CD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018" y="3124000"/>
                <a:ext cx="954813" cy="445891"/>
              </a:xfrm>
              <a:prstGeom prst="rect">
                <a:avLst/>
              </a:prstGeom>
              <a:blipFill>
                <a:blip r:embed="rId4"/>
                <a:stretch>
                  <a:fillRect r="-5732" b="-229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Graphic 22" descr="Open hand">
            <a:extLst>
              <a:ext uri="{FF2B5EF4-FFF2-40B4-BE49-F238E27FC236}">
                <a16:creationId xmlns:a16="http://schemas.microsoft.com/office/drawing/2014/main" id="{6158193F-C21B-48FC-A3BB-418918EC6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3772" y="3885020"/>
            <a:ext cx="1030775" cy="10307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E3312AA-63F8-494A-9D50-7A81FEBE9E2C}"/>
              </a:ext>
            </a:extLst>
          </p:cNvPr>
          <p:cNvSpPr/>
          <p:nvPr/>
        </p:nvSpPr>
        <p:spPr>
          <a:xfrm>
            <a:off x="3539708" y="233208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200" b="1" dirty="0"/>
              <a:t>+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BDD486-CE37-41A8-8D18-4275ECC2BEB9}"/>
              </a:ext>
            </a:extLst>
          </p:cNvPr>
          <p:cNvCxnSpPr>
            <a:cxnSpLocks/>
          </p:cNvCxnSpPr>
          <p:nvPr/>
        </p:nvCxnSpPr>
        <p:spPr>
          <a:xfrm flipV="1">
            <a:off x="3740983" y="2853015"/>
            <a:ext cx="0" cy="809692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871BEA-D7F2-48F3-A859-7EF01713B4FC}"/>
              </a:ext>
            </a:extLst>
          </p:cNvPr>
          <p:cNvCxnSpPr>
            <a:cxnSpLocks/>
          </p:cNvCxnSpPr>
          <p:nvPr/>
        </p:nvCxnSpPr>
        <p:spPr>
          <a:xfrm>
            <a:off x="415545" y="6071125"/>
            <a:ext cx="20311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B31509-DE52-451A-BDC7-7786C744EFB6}"/>
                  </a:ext>
                </a:extLst>
              </p:cNvPr>
              <p:cNvSpPr/>
              <p:nvPr/>
            </p:nvSpPr>
            <p:spPr>
              <a:xfrm>
                <a:off x="1463990" y="2170805"/>
                <a:ext cx="14983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CA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CA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B31509-DE52-451A-BDC7-7786C744E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990" y="2170805"/>
                <a:ext cx="1498359" cy="400110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4022A816-B877-402C-8D64-62721E213894}"/>
              </a:ext>
            </a:extLst>
          </p:cNvPr>
          <p:cNvSpPr/>
          <p:nvPr/>
        </p:nvSpPr>
        <p:spPr>
          <a:xfrm rot="10800000">
            <a:off x="1504937" y="4220402"/>
            <a:ext cx="259655" cy="179415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BB63A9C-48E0-40FD-92B3-D481BA13CEBF}"/>
                  </a:ext>
                </a:extLst>
              </p:cNvPr>
              <p:cNvSpPr/>
              <p:nvPr/>
            </p:nvSpPr>
            <p:spPr>
              <a:xfrm>
                <a:off x="1762524" y="4915795"/>
                <a:ext cx="8782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sz="2000" b="1" i="0" smtClean="0">
                          <a:latin typeface="Cambria Math" panose="02040503050406030204" pitchFamily="18" charset="0"/>
                        </a:rPr>
                        <m:t>𝟎𝐦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BB63A9C-48E0-40FD-92B3-D481BA13C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24" y="4915795"/>
                <a:ext cx="87825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aphic 24" descr="Tennis racket and ball">
            <a:extLst>
              <a:ext uri="{FF2B5EF4-FFF2-40B4-BE49-F238E27FC236}">
                <a16:creationId xmlns:a16="http://schemas.microsoft.com/office/drawing/2014/main" id="{8B8A6F62-5B51-4E42-9402-850C2706FD34}"/>
              </a:ext>
            </a:extLst>
          </p:cNvPr>
          <p:cNvGrpSpPr/>
          <p:nvPr/>
        </p:nvGrpSpPr>
        <p:grpSpPr>
          <a:xfrm>
            <a:off x="1052171" y="3853459"/>
            <a:ext cx="366944" cy="366944"/>
            <a:chOff x="1380943" y="3256198"/>
            <a:chExt cx="152400" cy="152400"/>
          </a:xfrm>
          <a:solidFill>
            <a:srgbClr val="4472C4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6CE4A8D-E59F-4292-B226-976898F52068}"/>
                </a:ext>
              </a:extLst>
            </p:cNvPr>
            <p:cNvSpPr/>
            <p:nvPr/>
          </p:nvSpPr>
          <p:spPr>
            <a:xfrm>
              <a:off x="1495243" y="3286677"/>
              <a:ext cx="38100" cy="91440"/>
            </a:xfrm>
            <a:custGeom>
              <a:avLst/>
              <a:gdLst>
                <a:gd name="connsiteX0" fmla="*/ 22860 w 38100"/>
                <a:gd name="connsiteY0" fmla="*/ 0 h 91440"/>
                <a:gd name="connsiteX1" fmla="*/ 0 w 38100"/>
                <a:gd name="connsiteY1" fmla="*/ 45720 h 91440"/>
                <a:gd name="connsiteX2" fmla="*/ 22860 w 38100"/>
                <a:gd name="connsiteY2" fmla="*/ 91440 h 91440"/>
                <a:gd name="connsiteX3" fmla="*/ 38100 w 38100"/>
                <a:gd name="connsiteY3" fmla="*/ 45720 h 91440"/>
                <a:gd name="connsiteX4" fmla="*/ 22860 w 38100"/>
                <a:gd name="connsiteY4" fmla="*/ 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91440">
                  <a:moveTo>
                    <a:pt x="22860" y="0"/>
                  </a:moveTo>
                  <a:cubicBezTo>
                    <a:pt x="8573" y="10478"/>
                    <a:pt x="0" y="26670"/>
                    <a:pt x="0" y="45720"/>
                  </a:cubicBezTo>
                  <a:cubicBezTo>
                    <a:pt x="0" y="64770"/>
                    <a:pt x="8573" y="80963"/>
                    <a:pt x="22860" y="91440"/>
                  </a:cubicBezTo>
                  <a:cubicBezTo>
                    <a:pt x="32385" y="79058"/>
                    <a:pt x="38100" y="62865"/>
                    <a:pt x="38100" y="45720"/>
                  </a:cubicBezTo>
                  <a:cubicBezTo>
                    <a:pt x="38100" y="28575"/>
                    <a:pt x="32385" y="12383"/>
                    <a:pt x="22860" y="0"/>
                  </a:cubicBezTo>
                  <a:close/>
                </a:path>
              </a:pathLst>
            </a:custGeom>
            <a:solidFill>
              <a:srgbClr val="4472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grpSp>
          <p:nvGrpSpPr>
            <p:cNvPr id="10" name="Graphic 24" descr="Tennis racket and ball">
              <a:extLst>
                <a:ext uri="{FF2B5EF4-FFF2-40B4-BE49-F238E27FC236}">
                  <a16:creationId xmlns:a16="http://schemas.microsoft.com/office/drawing/2014/main" id="{8B8A6F62-5B51-4E42-9402-850C2706FD34}"/>
                </a:ext>
              </a:extLst>
            </p:cNvPr>
            <p:cNvGrpSpPr/>
            <p:nvPr/>
          </p:nvGrpSpPr>
          <p:grpSpPr>
            <a:xfrm>
              <a:off x="1380943" y="3256198"/>
              <a:ext cx="123825" cy="152400"/>
              <a:chOff x="1380943" y="3256198"/>
              <a:chExt cx="123825" cy="152400"/>
            </a:xfrm>
            <a:solidFill>
              <a:srgbClr val="4472C4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9C2B7E4-BC7D-45CD-9794-D192981148CB}"/>
                  </a:ext>
                </a:extLst>
              </p:cNvPr>
              <p:cNvSpPr/>
              <p:nvPr/>
            </p:nvSpPr>
            <p:spPr>
              <a:xfrm>
                <a:off x="1380943" y="3286677"/>
                <a:ext cx="38100" cy="91440"/>
              </a:xfrm>
              <a:custGeom>
                <a:avLst/>
                <a:gdLst>
                  <a:gd name="connsiteX0" fmla="*/ 15240 w 38100"/>
                  <a:gd name="connsiteY0" fmla="*/ 0 h 91440"/>
                  <a:gd name="connsiteX1" fmla="*/ 0 w 38100"/>
                  <a:gd name="connsiteY1" fmla="*/ 45720 h 91440"/>
                  <a:gd name="connsiteX2" fmla="*/ 15240 w 38100"/>
                  <a:gd name="connsiteY2" fmla="*/ 91440 h 91440"/>
                  <a:gd name="connsiteX3" fmla="*/ 38100 w 38100"/>
                  <a:gd name="connsiteY3" fmla="*/ 45720 h 91440"/>
                  <a:gd name="connsiteX4" fmla="*/ 15240 w 38100"/>
                  <a:gd name="connsiteY4" fmla="*/ 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91440">
                    <a:moveTo>
                      <a:pt x="15240" y="0"/>
                    </a:moveTo>
                    <a:cubicBezTo>
                      <a:pt x="5715" y="12383"/>
                      <a:pt x="0" y="28575"/>
                      <a:pt x="0" y="45720"/>
                    </a:cubicBezTo>
                    <a:cubicBezTo>
                      <a:pt x="0" y="62865"/>
                      <a:pt x="5715" y="79058"/>
                      <a:pt x="15240" y="91440"/>
                    </a:cubicBezTo>
                    <a:cubicBezTo>
                      <a:pt x="29527" y="80963"/>
                      <a:pt x="38100" y="64770"/>
                      <a:pt x="38100" y="45720"/>
                    </a:cubicBezTo>
                    <a:cubicBezTo>
                      <a:pt x="38100" y="26670"/>
                      <a:pt x="29527" y="10478"/>
                      <a:pt x="15240" y="0"/>
                    </a:cubicBezTo>
                    <a:close/>
                  </a:path>
                </a:pathLst>
              </a:custGeom>
              <a:solidFill>
                <a:srgbClr val="4472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DBEBE39-4A32-43B4-B6E5-84DB3FA40DC8}"/>
                  </a:ext>
                </a:extLst>
              </p:cNvPr>
              <p:cNvSpPr/>
              <p:nvPr/>
            </p:nvSpPr>
            <p:spPr>
              <a:xfrm>
                <a:off x="1409518" y="3256198"/>
                <a:ext cx="95250" cy="152400"/>
              </a:xfrm>
              <a:custGeom>
                <a:avLst/>
                <a:gdLst>
                  <a:gd name="connsiteX0" fmla="*/ 66675 w 95250"/>
                  <a:gd name="connsiteY0" fmla="*/ 76200 h 152400"/>
                  <a:gd name="connsiteX1" fmla="*/ 95250 w 95250"/>
                  <a:gd name="connsiteY1" fmla="*/ 17145 h 152400"/>
                  <a:gd name="connsiteX2" fmla="*/ 47625 w 95250"/>
                  <a:gd name="connsiteY2" fmla="*/ 0 h 152400"/>
                  <a:gd name="connsiteX3" fmla="*/ 0 w 95250"/>
                  <a:gd name="connsiteY3" fmla="*/ 17145 h 152400"/>
                  <a:gd name="connsiteX4" fmla="*/ 28575 w 95250"/>
                  <a:gd name="connsiteY4" fmla="*/ 76200 h 152400"/>
                  <a:gd name="connsiteX5" fmla="*/ 0 w 95250"/>
                  <a:gd name="connsiteY5" fmla="*/ 135255 h 152400"/>
                  <a:gd name="connsiteX6" fmla="*/ 47625 w 95250"/>
                  <a:gd name="connsiteY6" fmla="*/ 152400 h 152400"/>
                  <a:gd name="connsiteX7" fmla="*/ 95250 w 95250"/>
                  <a:gd name="connsiteY7" fmla="*/ 135255 h 152400"/>
                  <a:gd name="connsiteX8" fmla="*/ 66675 w 95250"/>
                  <a:gd name="connsiteY8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152400">
                    <a:moveTo>
                      <a:pt x="66675" y="76200"/>
                    </a:moveTo>
                    <a:cubicBezTo>
                      <a:pt x="66675" y="52388"/>
                      <a:pt x="78105" y="30480"/>
                      <a:pt x="95250" y="17145"/>
                    </a:cubicBezTo>
                    <a:cubicBezTo>
                      <a:pt x="81915" y="6667"/>
                      <a:pt x="65723" y="0"/>
                      <a:pt x="47625" y="0"/>
                    </a:cubicBezTo>
                    <a:cubicBezTo>
                      <a:pt x="29527" y="0"/>
                      <a:pt x="13335" y="6667"/>
                      <a:pt x="0" y="17145"/>
                    </a:cubicBezTo>
                    <a:cubicBezTo>
                      <a:pt x="17145" y="31433"/>
                      <a:pt x="28575" y="52388"/>
                      <a:pt x="28575" y="76200"/>
                    </a:cubicBezTo>
                    <a:cubicBezTo>
                      <a:pt x="28575" y="100013"/>
                      <a:pt x="17145" y="121920"/>
                      <a:pt x="0" y="135255"/>
                    </a:cubicBezTo>
                    <a:cubicBezTo>
                      <a:pt x="13335" y="145733"/>
                      <a:pt x="29527" y="152400"/>
                      <a:pt x="47625" y="152400"/>
                    </a:cubicBezTo>
                    <a:cubicBezTo>
                      <a:pt x="65723" y="152400"/>
                      <a:pt x="81915" y="145733"/>
                      <a:pt x="95250" y="135255"/>
                    </a:cubicBezTo>
                    <a:cubicBezTo>
                      <a:pt x="78105" y="121920"/>
                      <a:pt x="66675" y="100013"/>
                      <a:pt x="66675" y="76200"/>
                    </a:cubicBezTo>
                    <a:close/>
                  </a:path>
                </a:pathLst>
              </a:custGeom>
              <a:solidFill>
                <a:srgbClr val="4472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grpSp>
        <p:nvGrpSpPr>
          <p:cNvPr id="31" name="Graphic 24" descr="Tennis racket and ball">
            <a:extLst>
              <a:ext uri="{FF2B5EF4-FFF2-40B4-BE49-F238E27FC236}">
                <a16:creationId xmlns:a16="http://schemas.microsoft.com/office/drawing/2014/main" id="{FA3ADEDD-E2FF-4303-937C-FB49528BFB52}"/>
              </a:ext>
            </a:extLst>
          </p:cNvPr>
          <p:cNvGrpSpPr/>
          <p:nvPr/>
        </p:nvGrpSpPr>
        <p:grpSpPr>
          <a:xfrm>
            <a:off x="1070104" y="2221960"/>
            <a:ext cx="366944" cy="366944"/>
            <a:chOff x="1380943" y="3256198"/>
            <a:chExt cx="152400" cy="152400"/>
          </a:xfrm>
          <a:solidFill>
            <a:srgbClr val="4472C4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4136890-93D2-4A12-8CA5-E31936AFC859}"/>
                </a:ext>
              </a:extLst>
            </p:cNvPr>
            <p:cNvSpPr/>
            <p:nvPr/>
          </p:nvSpPr>
          <p:spPr>
            <a:xfrm>
              <a:off x="1495243" y="3286677"/>
              <a:ext cx="38100" cy="91440"/>
            </a:xfrm>
            <a:custGeom>
              <a:avLst/>
              <a:gdLst>
                <a:gd name="connsiteX0" fmla="*/ 22860 w 38100"/>
                <a:gd name="connsiteY0" fmla="*/ 0 h 91440"/>
                <a:gd name="connsiteX1" fmla="*/ 0 w 38100"/>
                <a:gd name="connsiteY1" fmla="*/ 45720 h 91440"/>
                <a:gd name="connsiteX2" fmla="*/ 22860 w 38100"/>
                <a:gd name="connsiteY2" fmla="*/ 91440 h 91440"/>
                <a:gd name="connsiteX3" fmla="*/ 38100 w 38100"/>
                <a:gd name="connsiteY3" fmla="*/ 45720 h 91440"/>
                <a:gd name="connsiteX4" fmla="*/ 22860 w 38100"/>
                <a:gd name="connsiteY4" fmla="*/ 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91440">
                  <a:moveTo>
                    <a:pt x="22860" y="0"/>
                  </a:moveTo>
                  <a:cubicBezTo>
                    <a:pt x="8573" y="10478"/>
                    <a:pt x="0" y="26670"/>
                    <a:pt x="0" y="45720"/>
                  </a:cubicBezTo>
                  <a:cubicBezTo>
                    <a:pt x="0" y="64770"/>
                    <a:pt x="8573" y="80963"/>
                    <a:pt x="22860" y="91440"/>
                  </a:cubicBezTo>
                  <a:cubicBezTo>
                    <a:pt x="32385" y="79058"/>
                    <a:pt x="38100" y="62865"/>
                    <a:pt x="38100" y="45720"/>
                  </a:cubicBezTo>
                  <a:cubicBezTo>
                    <a:pt x="38100" y="28575"/>
                    <a:pt x="32385" y="12383"/>
                    <a:pt x="22860" y="0"/>
                  </a:cubicBezTo>
                  <a:close/>
                </a:path>
              </a:pathLst>
            </a:custGeom>
            <a:solidFill>
              <a:srgbClr val="4472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grpSp>
          <p:nvGrpSpPr>
            <p:cNvPr id="33" name="Graphic 24" descr="Tennis racket and ball">
              <a:extLst>
                <a:ext uri="{FF2B5EF4-FFF2-40B4-BE49-F238E27FC236}">
                  <a16:creationId xmlns:a16="http://schemas.microsoft.com/office/drawing/2014/main" id="{1FFEA1F2-B363-46BA-A630-44635C7E3BB4}"/>
                </a:ext>
              </a:extLst>
            </p:cNvPr>
            <p:cNvGrpSpPr/>
            <p:nvPr/>
          </p:nvGrpSpPr>
          <p:grpSpPr>
            <a:xfrm>
              <a:off x="1380943" y="3256198"/>
              <a:ext cx="123825" cy="152400"/>
              <a:chOff x="1380943" y="3256198"/>
              <a:chExt cx="123825" cy="152400"/>
            </a:xfrm>
            <a:solidFill>
              <a:srgbClr val="4472C4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5FAB019-A8CD-4798-97D0-FCE4D2294C34}"/>
                  </a:ext>
                </a:extLst>
              </p:cNvPr>
              <p:cNvSpPr/>
              <p:nvPr/>
            </p:nvSpPr>
            <p:spPr>
              <a:xfrm>
                <a:off x="1380943" y="3286677"/>
                <a:ext cx="38100" cy="91440"/>
              </a:xfrm>
              <a:custGeom>
                <a:avLst/>
                <a:gdLst>
                  <a:gd name="connsiteX0" fmla="*/ 15240 w 38100"/>
                  <a:gd name="connsiteY0" fmla="*/ 0 h 91440"/>
                  <a:gd name="connsiteX1" fmla="*/ 0 w 38100"/>
                  <a:gd name="connsiteY1" fmla="*/ 45720 h 91440"/>
                  <a:gd name="connsiteX2" fmla="*/ 15240 w 38100"/>
                  <a:gd name="connsiteY2" fmla="*/ 91440 h 91440"/>
                  <a:gd name="connsiteX3" fmla="*/ 38100 w 38100"/>
                  <a:gd name="connsiteY3" fmla="*/ 45720 h 91440"/>
                  <a:gd name="connsiteX4" fmla="*/ 15240 w 38100"/>
                  <a:gd name="connsiteY4" fmla="*/ 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91440">
                    <a:moveTo>
                      <a:pt x="15240" y="0"/>
                    </a:moveTo>
                    <a:cubicBezTo>
                      <a:pt x="5715" y="12383"/>
                      <a:pt x="0" y="28575"/>
                      <a:pt x="0" y="45720"/>
                    </a:cubicBezTo>
                    <a:cubicBezTo>
                      <a:pt x="0" y="62865"/>
                      <a:pt x="5715" y="79058"/>
                      <a:pt x="15240" y="91440"/>
                    </a:cubicBezTo>
                    <a:cubicBezTo>
                      <a:pt x="29527" y="80963"/>
                      <a:pt x="38100" y="64770"/>
                      <a:pt x="38100" y="45720"/>
                    </a:cubicBezTo>
                    <a:cubicBezTo>
                      <a:pt x="38100" y="26670"/>
                      <a:pt x="29527" y="10478"/>
                      <a:pt x="15240" y="0"/>
                    </a:cubicBezTo>
                    <a:close/>
                  </a:path>
                </a:pathLst>
              </a:custGeom>
              <a:solidFill>
                <a:srgbClr val="4472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5152C18-6B27-4B8E-A200-AB819B6885BE}"/>
                  </a:ext>
                </a:extLst>
              </p:cNvPr>
              <p:cNvSpPr/>
              <p:nvPr/>
            </p:nvSpPr>
            <p:spPr>
              <a:xfrm>
                <a:off x="1409518" y="3256198"/>
                <a:ext cx="95250" cy="152400"/>
              </a:xfrm>
              <a:custGeom>
                <a:avLst/>
                <a:gdLst>
                  <a:gd name="connsiteX0" fmla="*/ 66675 w 95250"/>
                  <a:gd name="connsiteY0" fmla="*/ 76200 h 152400"/>
                  <a:gd name="connsiteX1" fmla="*/ 95250 w 95250"/>
                  <a:gd name="connsiteY1" fmla="*/ 17145 h 152400"/>
                  <a:gd name="connsiteX2" fmla="*/ 47625 w 95250"/>
                  <a:gd name="connsiteY2" fmla="*/ 0 h 152400"/>
                  <a:gd name="connsiteX3" fmla="*/ 0 w 95250"/>
                  <a:gd name="connsiteY3" fmla="*/ 17145 h 152400"/>
                  <a:gd name="connsiteX4" fmla="*/ 28575 w 95250"/>
                  <a:gd name="connsiteY4" fmla="*/ 76200 h 152400"/>
                  <a:gd name="connsiteX5" fmla="*/ 0 w 95250"/>
                  <a:gd name="connsiteY5" fmla="*/ 135255 h 152400"/>
                  <a:gd name="connsiteX6" fmla="*/ 47625 w 95250"/>
                  <a:gd name="connsiteY6" fmla="*/ 152400 h 152400"/>
                  <a:gd name="connsiteX7" fmla="*/ 95250 w 95250"/>
                  <a:gd name="connsiteY7" fmla="*/ 135255 h 152400"/>
                  <a:gd name="connsiteX8" fmla="*/ 66675 w 95250"/>
                  <a:gd name="connsiteY8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152400">
                    <a:moveTo>
                      <a:pt x="66675" y="76200"/>
                    </a:moveTo>
                    <a:cubicBezTo>
                      <a:pt x="66675" y="52388"/>
                      <a:pt x="78105" y="30480"/>
                      <a:pt x="95250" y="17145"/>
                    </a:cubicBezTo>
                    <a:cubicBezTo>
                      <a:pt x="81915" y="6667"/>
                      <a:pt x="65723" y="0"/>
                      <a:pt x="47625" y="0"/>
                    </a:cubicBezTo>
                    <a:cubicBezTo>
                      <a:pt x="29527" y="0"/>
                      <a:pt x="13335" y="6667"/>
                      <a:pt x="0" y="17145"/>
                    </a:cubicBezTo>
                    <a:cubicBezTo>
                      <a:pt x="17145" y="31433"/>
                      <a:pt x="28575" y="52388"/>
                      <a:pt x="28575" y="76200"/>
                    </a:cubicBezTo>
                    <a:cubicBezTo>
                      <a:pt x="28575" y="100013"/>
                      <a:pt x="17145" y="121920"/>
                      <a:pt x="0" y="135255"/>
                    </a:cubicBezTo>
                    <a:cubicBezTo>
                      <a:pt x="13335" y="145733"/>
                      <a:pt x="29527" y="152400"/>
                      <a:pt x="47625" y="152400"/>
                    </a:cubicBezTo>
                    <a:cubicBezTo>
                      <a:pt x="65723" y="152400"/>
                      <a:pt x="81915" y="145733"/>
                      <a:pt x="95250" y="135255"/>
                    </a:cubicBezTo>
                    <a:cubicBezTo>
                      <a:pt x="78105" y="121920"/>
                      <a:pt x="66675" y="100013"/>
                      <a:pt x="66675" y="76200"/>
                    </a:cubicBezTo>
                    <a:close/>
                  </a:path>
                </a:pathLst>
              </a:custGeom>
              <a:solidFill>
                <a:srgbClr val="4472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0EACE9-F768-431F-A913-A35F1B87459A}"/>
              </a:ext>
            </a:extLst>
          </p:cNvPr>
          <p:cNvCxnSpPr>
            <a:cxnSpLocks/>
          </p:cNvCxnSpPr>
          <p:nvPr/>
        </p:nvCxnSpPr>
        <p:spPr>
          <a:xfrm flipV="1">
            <a:off x="1235643" y="2630560"/>
            <a:ext cx="9789" cy="1164812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242B847-69DB-437A-9356-972B75C40FDD}"/>
              </a:ext>
            </a:extLst>
          </p:cNvPr>
          <p:cNvCxnSpPr>
            <a:cxnSpLocks/>
          </p:cNvCxnSpPr>
          <p:nvPr/>
        </p:nvCxnSpPr>
        <p:spPr>
          <a:xfrm flipV="1">
            <a:off x="1830018" y="4000895"/>
            <a:ext cx="0" cy="399512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31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AD49C6-8EAA-4F2F-8383-2E52D2139E90}"/>
              </a:ext>
            </a:extLst>
          </p:cNvPr>
          <p:cNvGraphicFramePr>
            <a:graphicFrameLocks noGrp="1"/>
          </p:cNvGraphicFramePr>
          <p:nvPr/>
        </p:nvGraphicFramePr>
        <p:xfrm>
          <a:off x="210295" y="1250354"/>
          <a:ext cx="8740521" cy="496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0521">
                  <a:extLst>
                    <a:ext uri="{9D8B030D-6E8A-4147-A177-3AD203B41FA5}">
                      <a16:colId xmlns:a16="http://schemas.microsoft.com/office/drawing/2014/main" val="1754253883"/>
                    </a:ext>
                  </a:extLst>
                </a:gridCol>
              </a:tblGrid>
              <a:tr h="42912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Century Gothic" panose="020B0502020202020204" pitchFamily="34" charset="0"/>
                        </a:rPr>
                        <a:t>Solution</a:t>
                      </a:r>
                      <a:endParaRPr lang="en-CA" sz="28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988097"/>
                  </a:ext>
                </a:extLst>
              </a:tr>
              <a:tr h="450287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C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004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DE71BF24-19F4-482F-8800-FB7892698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711475"/>
                  </p:ext>
                </p:extLst>
              </p:nvPr>
            </p:nvGraphicFramePr>
            <p:xfrm>
              <a:off x="284634" y="1770843"/>
              <a:ext cx="8601789" cy="43852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1789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438525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m:rPr>
                                    <m:sty m:val="p"/>
                                  </m:rPr>
                                  <a:rPr lang="en-CA" sz="3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CA" sz="3200" b="0" i="0" u="none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den>
                                </m:f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3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CA" sz="32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3.6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−9.8</m:t>
                                        </m:r>
                                        <m:f>
                                          <m:fPr>
                                            <m:ctrlP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den>
                                </m:f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3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CA" sz="32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3200" b="0" i="0" u="non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…</a:t>
                          </a:r>
                          <a:endParaRPr lang="en-CA" sz="32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DE71BF24-19F4-482F-8800-FB7892698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711475"/>
                  </p:ext>
                </p:extLst>
              </p:nvPr>
            </p:nvGraphicFramePr>
            <p:xfrm>
              <a:off x="284634" y="1770843"/>
              <a:ext cx="8601789" cy="43852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1789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4385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b="-2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B27A1EF-3495-40B9-BEF5-6E03B9AF428C}"/>
              </a:ext>
            </a:extLst>
          </p:cNvPr>
          <p:cNvSpPr txBox="1"/>
          <p:nvPr/>
        </p:nvSpPr>
        <p:spPr>
          <a:xfrm>
            <a:off x="2598899" y="747022"/>
            <a:ext cx="37484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latin typeface="Century Gothic" panose="020B0502020202020204" pitchFamily="34" charset="0"/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162421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AD49C6-8EAA-4F2F-8383-2E52D2139E90}"/>
              </a:ext>
            </a:extLst>
          </p:cNvPr>
          <p:cNvGraphicFramePr>
            <a:graphicFrameLocks noGrp="1"/>
          </p:cNvGraphicFramePr>
          <p:nvPr/>
        </p:nvGraphicFramePr>
        <p:xfrm>
          <a:off x="210295" y="1250354"/>
          <a:ext cx="8740521" cy="496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0521">
                  <a:extLst>
                    <a:ext uri="{9D8B030D-6E8A-4147-A177-3AD203B41FA5}">
                      <a16:colId xmlns:a16="http://schemas.microsoft.com/office/drawing/2014/main" val="1754253883"/>
                    </a:ext>
                  </a:extLst>
                </a:gridCol>
              </a:tblGrid>
              <a:tr h="42912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Century Gothic" panose="020B0502020202020204" pitchFamily="34" charset="0"/>
                        </a:rPr>
                        <a:t>Solution</a:t>
                      </a:r>
                      <a:endParaRPr lang="en-CA" sz="28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988097"/>
                  </a:ext>
                </a:extLst>
              </a:tr>
              <a:tr h="450287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C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004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DE71BF24-19F4-482F-8800-FB7892698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0102003"/>
                  </p:ext>
                </p:extLst>
              </p:nvPr>
            </p:nvGraphicFramePr>
            <p:xfrm>
              <a:off x="284634" y="1770843"/>
              <a:ext cx="8601789" cy="43852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1789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438525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0.661</m:t>
                                </m:r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3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CA" sz="3200" b="0" i="0" u="none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3200" b="0" u="none" dirty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CA" sz="3200" b="0" i="1" u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oMath>
                          </a14:m>
                          <a:r>
                            <a:rPr lang="en-CA" sz="3200" b="0" i="0" u="non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CA" sz="3200" b="0" i="0" u="none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Add</a:t>
                          </a:r>
                          <a:r>
                            <a:rPr lang="en-CA" sz="3200" b="0" i="0" u="non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CA" sz="3200" b="0" i="1" u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1.0</m:t>
                              </m:r>
                              <m:r>
                                <a:rPr lang="en-CA" sz="3200" b="0" i="1" u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n-CA" sz="3200" b="0" i="0" u="none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000" b="0" i="0" u="none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sz="3200" b="0" i="1" u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∴</m:t>
                              </m:r>
                            </m:oMath>
                          </a14:m>
                          <a:r>
                            <a:rPr lang="en-CA" sz="3200" b="0" i="0" u="none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 The tennis ball’s maximum height is </a:t>
                          </a:r>
                          <a14:m>
                            <m:oMath xmlns:m="http://schemas.openxmlformats.org/officeDocument/2006/math">
                              <m:r>
                                <a:rPr lang="en-CA" sz="3200" b="0" i="1" u="none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1.7</m:t>
                              </m:r>
                              <m:r>
                                <a:rPr lang="en-CA" sz="3200" b="0" i="1" u="none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CA" sz="3200" b="0" i="0" u="none" baseline="0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 above the ground</a:t>
                          </a:r>
                          <a:r>
                            <a:rPr lang="en-CA" sz="3200" b="0" i="0" u="none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DE71BF24-19F4-482F-8800-FB7892698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0102003"/>
                  </p:ext>
                </p:extLst>
              </p:nvPr>
            </p:nvGraphicFramePr>
            <p:xfrm>
              <a:off x="284634" y="1770843"/>
              <a:ext cx="8601789" cy="43852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1789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4385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B27A1EF-3495-40B9-BEF5-6E03B9AF428C}"/>
              </a:ext>
            </a:extLst>
          </p:cNvPr>
          <p:cNvSpPr txBox="1"/>
          <p:nvPr/>
        </p:nvSpPr>
        <p:spPr>
          <a:xfrm>
            <a:off x="2598899" y="747022"/>
            <a:ext cx="37484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latin typeface="Century Gothic" panose="020B0502020202020204" pitchFamily="34" charset="0"/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169683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0ECA8-7F89-4436-88FD-86C20DBED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5" y="1177555"/>
            <a:ext cx="8208532" cy="50368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Another common misconception is that the object has a final velocity of zero as it hits the ground.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If you were laying on the floor, and someone offered to drop a bowling ball on your chest, would you think that the bowling ball has a zero velocity as it strikes you?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65" y="115409"/>
            <a:ext cx="8441624" cy="707886"/>
          </a:xfrm>
        </p:spPr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</p:spTree>
    <p:extLst>
      <p:ext uri="{BB962C8B-B14F-4D97-AF65-F5344CB8AC3E}">
        <p14:creationId xmlns:p14="http://schemas.microsoft.com/office/powerpoint/2010/main" val="243709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29528A-940D-4202-BF07-CABAE8C94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41206"/>
              </p:ext>
            </p:extLst>
          </p:nvPr>
        </p:nvGraphicFramePr>
        <p:xfrm>
          <a:off x="510466" y="1180158"/>
          <a:ext cx="8059002" cy="2089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002">
                  <a:extLst>
                    <a:ext uri="{9D8B030D-6E8A-4147-A177-3AD203B41FA5}">
                      <a16:colId xmlns:a16="http://schemas.microsoft.com/office/drawing/2014/main" val="20104202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CA" sz="2800" b="1" dirty="0">
                          <a:latin typeface="Century Gothic" panose="020B0502020202020204" pitchFamily="34" charset="0"/>
                        </a:rPr>
                        <a:t>Example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980139"/>
                  </a:ext>
                </a:extLst>
              </a:tr>
              <a:tr h="1449371">
                <a:tc>
                  <a:txBody>
                    <a:bodyPr/>
                    <a:lstStyle/>
                    <a:p>
                      <a:r>
                        <a:rPr lang="en-CA" sz="2800" b="0" dirty="0">
                          <a:latin typeface="Century Gothic" panose="020B0502020202020204" pitchFamily="34" charset="0"/>
                        </a:rPr>
                        <a:t>What is the tennis ball’s velocity right before it hits the ground?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05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714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AD49C6-8EAA-4F2F-8383-2E52D2139E90}"/>
              </a:ext>
            </a:extLst>
          </p:cNvPr>
          <p:cNvGraphicFramePr>
            <a:graphicFrameLocks noGrp="1"/>
          </p:cNvGraphicFramePr>
          <p:nvPr/>
        </p:nvGraphicFramePr>
        <p:xfrm>
          <a:off x="210295" y="1250354"/>
          <a:ext cx="8740521" cy="496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0521">
                  <a:extLst>
                    <a:ext uri="{9D8B030D-6E8A-4147-A177-3AD203B41FA5}">
                      <a16:colId xmlns:a16="http://schemas.microsoft.com/office/drawing/2014/main" val="1754253883"/>
                    </a:ext>
                  </a:extLst>
                </a:gridCol>
              </a:tblGrid>
              <a:tr h="42912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Century Gothic" panose="020B0502020202020204" pitchFamily="34" charset="0"/>
                        </a:rPr>
                        <a:t>Solution</a:t>
                      </a:r>
                      <a:endParaRPr lang="en-CA" sz="28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988097"/>
                  </a:ext>
                </a:extLst>
              </a:tr>
              <a:tr h="450287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C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004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DE71BF24-19F4-482F-8800-FB7892698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0142428"/>
                  </p:ext>
                </p:extLst>
              </p:nvPr>
            </p:nvGraphicFramePr>
            <p:xfrm>
              <a:off x="284634" y="1770843"/>
              <a:ext cx="8601789" cy="43852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1789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438525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CA" sz="3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=−1.0</m:t>
                                </m:r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CA" sz="3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=3.6</m:t>
                                </m:r>
                                <m:f>
                                  <m:f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32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=−9.8</m:t>
                                </m:r>
                                <m:f>
                                  <m:f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CA" sz="3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CA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32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CA" sz="3200" b="0" i="0" dirty="0">
                              <a:latin typeface="Cambria Math" panose="02040503050406030204" pitchFamily="18" charset="0"/>
                            </a:rPr>
                            <a:t>?</a:t>
                          </a:r>
                          <a:endParaRPr lang="en-CA" sz="3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3200" b="0" i="0" u="non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…</a:t>
                          </a:r>
                          <a:endParaRPr lang="en-CA" sz="32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DE71BF24-19F4-482F-8800-FB7892698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0142428"/>
                  </p:ext>
                </p:extLst>
              </p:nvPr>
            </p:nvGraphicFramePr>
            <p:xfrm>
              <a:off x="284634" y="1770843"/>
              <a:ext cx="8601789" cy="43852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1789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4385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B27A1EF-3495-40B9-BEF5-6E03B9AF428C}"/>
              </a:ext>
            </a:extLst>
          </p:cNvPr>
          <p:cNvSpPr txBox="1"/>
          <p:nvPr/>
        </p:nvSpPr>
        <p:spPr>
          <a:xfrm>
            <a:off x="2598899" y="747022"/>
            <a:ext cx="37484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latin typeface="Century Gothic" panose="020B0502020202020204" pitchFamily="34" charset="0"/>
              </a:rPr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EDEA67-C69B-4D14-B8AC-B8DB0475865B}"/>
                  </a:ext>
                </a:extLst>
              </p:cNvPr>
              <p:cNvSpPr txBox="1"/>
              <p:nvPr/>
            </p:nvSpPr>
            <p:spPr>
              <a:xfrm>
                <a:off x="4260850" y="1974155"/>
                <a:ext cx="3825166" cy="1384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defTabSz="914400">
                  <a:spcAft>
                    <a:spcPts val="1200"/>
                  </a:spcAft>
                  <a:defRPr/>
                </a:pPr>
                <a:r>
                  <a:rPr lang="en-CA" sz="2800" dirty="0">
                    <a:latin typeface="Century Gothic" panose="020B0502020202020204" pitchFamily="34" charset="0"/>
                  </a:rPr>
                  <a:t>Because </a:t>
                </a:r>
                <a:r>
                  <a:rPr lang="en-CA" sz="2800" u="sng" dirty="0">
                    <a:latin typeface="Century Gothic" panose="020B0502020202020204" pitchFamily="34" charset="0"/>
                  </a:rPr>
                  <a:t>overall</a:t>
                </a:r>
                <a:r>
                  <a:rPr lang="en-CA" sz="2800" dirty="0">
                    <a:latin typeface="Century Gothic" panose="020B0502020202020204" pitchFamily="34" charset="0"/>
                  </a:rPr>
                  <a:t> it is </a:t>
                </a:r>
                <a14:m>
                  <m:oMath xmlns:m="http://schemas.openxmlformats.org/officeDocument/2006/math">
                    <m:r>
                      <a:rPr lang="en-CA" sz="2800" i="1" dirty="0">
                        <a:latin typeface="Cambria Math" panose="02040503050406030204" pitchFamily="18" charset="0"/>
                      </a:rPr>
                      <m:t>1.0</m:t>
                    </m:r>
                    <m:r>
                      <a:rPr lang="en-CA" sz="2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800" dirty="0">
                    <a:latin typeface="Century Gothic" panose="020B0502020202020204" pitchFamily="34" charset="0"/>
                  </a:rPr>
                  <a:t> lower than its </a:t>
                </a:r>
                <a:r>
                  <a:rPr lang="en-CA" sz="2800" u="sng" dirty="0">
                    <a:latin typeface="Century Gothic" panose="020B0502020202020204" pitchFamily="34" charset="0"/>
                  </a:rPr>
                  <a:t>starting</a:t>
                </a:r>
                <a:r>
                  <a:rPr lang="en-CA" sz="2800" dirty="0">
                    <a:latin typeface="Century Gothic" panose="020B0502020202020204" pitchFamily="34" charset="0"/>
                  </a:rPr>
                  <a:t> position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EDEA67-C69B-4D14-B8AC-B8DB04758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50" y="1974155"/>
                <a:ext cx="3825166" cy="1384995"/>
              </a:xfrm>
              <a:prstGeom prst="rect">
                <a:avLst/>
              </a:prstGeom>
              <a:blipFill>
                <a:blip r:embed="rId3"/>
                <a:stretch>
                  <a:fillRect l="-3349" t="-4846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DC68B8-A33A-4F71-AF9E-A24CC8CA38D9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762250" y="2216150"/>
            <a:ext cx="1498600" cy="450503"/>
          </a:xfrm>
          <a:prstGeom prst="straightConnector1">
            <a:avLst/>
          </a:prstGeom>
          <a:ln w="38100">
            <a:solidFill>
              <a:srgbClr val="ED7D3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45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AD49C6-8EAA-4F2F-8383-2E52D2139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29315"/>
              </p:ext>
            </p:extLst>
          </p:nvPr>
        </p:nvGraphicFramePr>
        <p:xfrm>
          <a:off x="210295" y="1250354"/>
          <a:ext cx="8740521" cy="523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0521">
                  <a:extLst>
                    <a:ext uri="{9D8B030D-6E8A-4147-A177-3AD203B41FA5}">
                      <a16:colId xmlns:a16="http://schemas.microsoft.com/office/drawing/2014/main" val="1754253883"/>
                    </a:ext>
                  </a:extLst>
                </a:gridCol>
              </a:tblGrid>
              <a:tr h="482357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Century Gothic" panose="020B0502020202020204" pitchFamily="34" charset="0"/>
                        </a:rPr>
                        <a:t>Solution</a:t>
                      </a:r>
                      <a:endParaRPr lang="en-CA" sz="28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988097"/>
                  </a:ext>
                </a:extLst>
              </a:tr>
              <a:tr h="4750639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C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004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DE71BF24-19F4-482F-8800-FB7892698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76781"/>
                  </p:ext>
                </p:extLst>
              </p:nvPr>
            </p:nvGraphicFramePr>
            <p:xfrm>
              <a:off x="278284" y="1796242"/>
              <a:ext cx="8601789" cy="4636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1789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46363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m:rPr>
                                    <m:sty m:val="p"/>
                                  </m:rPr>
                                  <a:rPr lang="en-CA" sz="3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CA" sz="3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3.6</m:t>
                                        </m:r>
                                        <m:f>
                                          <m:fPr>
                                            <m:ctrlP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num>
                                          <m:den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d>
                                  <m:d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−9.8</m:t>
                                    </m:r>
                                    <m:f>
                                      <m:f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p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−1.0</m:t>
                                    </m:r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A" sz="3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32.56 </m:t>
                                    </m:r>
                                    <m:box>
                                      <m:box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CA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box>
                                  </m:e>
                                </m:rad>
                              </m:oMath>
                            </m:oMathPara>
                          </a14:m>
                          <a:endParaRPr lang="en-CA" sz="3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 5.71</m:t>
                                </m:r>
                                <m:f>
                                  <m:f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3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sz="3200" b="0" i="1" u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∴</m:t>
                              </m:r>
                            </m:oMath>
                          </a14:m>
                          <a:r>
                            <a:rPr lang="en-CA" sz="3200" b="0" i="0" u="none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 The final velocity is </a:t>
                          </a:r>
                          <a14:m>
                            <m:oMath xmlns:m="http://schemas.openxmlformats.org/officeDocument/2006/math">
                              <m:r>
                                <a:rPr lang="en-CA" sz="3200" b="0" i="1" u="none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5.7 </m:t>
                              </m:r>
                              <m:r>
                                <a:rPr lang="en-CA" sz="3200" b="0" i="1" u="none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CA" sz="3200" b="0" i="1" u="none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CA" sz="3200" b="0" i="1" u="none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CA" sz="3200" b="0" i="1" u="none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CA" sz="3200" b="0" i="1" u="none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𝑑𝑜𝑤𝑛</m:t>
                              </m:r>
                              <m:r>
                                <a:rPr lang="en-CA" sz="3200" b="0" i="1" u="none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CA" sz="3200" b="0" i="0" u="none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DE71BF24-19F4-482F-8800-FB7892698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76781"/>
                  </p:ext>
                </p:extLst>
              </p:nvPr>
            </p:nvGraphicFramePr>
            <p:xfrm>
              <a:off x="278284" y="1796242"/>
              <a:ext cx="8601789" cy="4636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1789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46363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b="-3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B27A1EF-3495-40B9-BEF5-6E03B9AF428C}"/>
              </a:ext>
            </a:extLst>
          </p:cNvPr>
          <p:cNvSpPr txBox="1"/>
          <p:nvPr/>
        </p:nvSpPr>
        <p:spPr>
          <a:xfrm>
            <a:off x="2598899" y="747022"/>
            <a:ext cx="37484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latin typeface="Century Gothic" panose="020B0502020202020204" pitchFamily="34" charset="0"/>
              </a:rPr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EC4386-7C81-402B-8BA2-DD0BE4336948}"/>
                  </a:ext>
                </a:extLst>
              </p:cNvPr>
              <p:cNvSpPr txBox="1"/>
              <p:nvPr/>
            </p:nvSpPr>
            <p:spPr>
              <a:xfrm>
                <a:off x="4165600" y="4710896"/>
                <a:ext cx="3825166" cy="9541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defTabSz="914400">
                  <a:spcAft>
                    <a:spcPts val="1200"/>
                  </a:spcAft>
                  <a:defRPr/>
                </a:pPr>
                <a:r>
                  <a:rPr lang="en-CA" sz="2800" dirty="0">
                    <a:latin typeface="Century Gothic" panose="020B0502020202020204" pitchFamily="34" charset="0"/>
                  </a:rPr>
                  <a:t>Choose negative root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CA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800" dirty="0">
                    <a:latin typeface="Century Gothic" panose="020B0502020202020204" pitchFamily="34" charset="0"/>
                  </a:rPr>
                  <a:t> is down.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EC4386-7C81-402B-8BA2-DD0BE4336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00" y="4710896"/>
                <a:ext cx="3825166" cy="954107"/>
              </a:xfrm>
              <a:prstGeom prst="rect">
                <a:avLst/>
              </a:prstGeom>
              <a:blipFill>
                <a:blip r:embed="rId3"/>
                <a:stretch>
                  <a:fillRect l="-3185" t="-7051" r="-2707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50419F-256F-473B-87F9-299D9187AF3A}"/>
              </a:ext>
            </a:extLst>
          </p:cNvPr>
          <p:cNvCxnSpPr>
            <a:cxnSpLocks/>
          </p:cNvCxnSpPr>
          <p:nvPr/>
        </p:nvCxnSpPr>
        <p:spPr>
          <a:xfrm flipH="1">
            <a:off x="3009900" y="5187950"/>
            <a:ext cx="1155700" cy="107950"/>
          </a:xfrm>
          <a:prstGeom prst="straightConnector1">
            <a:avLst/>
          </a:prstGeom>
          <a:ln w="38100">
            <a:solidFill>
              <a:srgbClr val="ED7D3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16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BF3C0A-C35C-40E5-BC70-FCFECFFDABF1}"/>
              </a:ext>
            </a:extLst>
          </p:cNvPr>
          <p:cNvSpPr txBox="1"/>
          <p:nvPr/>
        </p:nvSpPr>
        <p:spPr>
          <a:xfrm>
            <a:off x="3662020" y="4291772"/>
            <a:ext cx="4310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71531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60ECA8-7F89-4436-88FD-86C20DBEDD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65" y="1177555"/>
                <a:ext cx="8208532" cy="5036814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CA" dirty="0"/>
                  <a:t>When an object is allowed to fall freely it experiences acceleration due to gravity. 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CA" dirty="0"/>
                  <a:t>Acceleration due to gravity is used frequently by physicists, so it is given its own symbol, </a:t>
                </a:r>
                <a14:m>
                  <m:oMath xmlns:m="http://schemas.openxmlformats.org/officeDocument/2006/math">
                    <m:r>
                      <a:rPr lang="en-CA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CA" dirty="0"/>
                  <a:t>.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CA" dirty="0"/>
                  <a:t>The value of </a:t>
                </a:r>
                <a14:m>
                  <m:oMath xmlns:m="http://schemas.openxmlformats.org/officeDocument/2006/math">
                    <m:r>
                      <a:rPr lang="en-CA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CA" dirty="0"/>
                  <a:t> changes slightly around the world, but on average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=9.8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60ECA8-7F89-4436-88FD-86C20DBED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65" y="1177555"/>
                <a:ext cx="8208532" cy="5036814"/>
              </a:xfrm>
              <a:blipFill>
                <a:blip r:embed="rId2"/>
                <a:stretch>
                  <a:fillRect l="-1337" t="-20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65" y="115409"/>
            <a:ext cx="8441624" cy="707886"/>
          </a:xfrm>
        </p:spPr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</p:spTree>
    <p:extLst>
      <p:ext uri="{BB962C8B-B14F-4D97-AF65-F5344CB8AC3E}">
        <p14:creationId xmlns:p14="http://schemas.microsoft.com/office/powerpoint/2010/main" val="315173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60ECA8-7F89-4436-88FD-86C20DBEDD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65" y="1177555"/>
                <a:ext cx="7886560" cy="5036814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CA" dirty="0"/>
                  <a:t>When used as a vector, you could write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=9.8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𝑑𝑜𝑤𝑛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=−9.8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CA" dirty="0"/>
                  <a:t> if down is defined to be the negative direction.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CA" dirty="0"/>
                  <a:t>The value for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CA" dirty="0"/>
                  <a:t> cannot be used at very high altitudes or on different planets – it is a unique value for the acceleration due to gravity near Earth’s surface.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60ECA8-7F89-4436-88FD-86C20DBED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65" y="1177555"/>
                <a:ext cx="7886560" cy="5036814"/>
              </a:xfrm>
              <a:blipFill>
                <a:blip r:embed="rId2"/>
                <a:stretch>
                  <a:fillRect l="-1392" t="-2058" r="-20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65" y="115409"/>
            <a:ext cx="8441624" cy="707886"/>
          </a:xfrm>
        </p:spPr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</p:spTree>
    <p:extLst>
      <p:ext uri="{BB962C8B-B14F-4D97-AF65-F5344CB8AC3E}">
        <p14:creationId xmlns:p14="http://schemas.microsoft.com/office/powerpoint/2010/main" val="426401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60ECA8-7F89-4436-88FD-86C20DBEDD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65" y="1177555"/>
                <a:ext cx="8208532" cy="5036814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CA" dirty="0"/>
                  <a:t>This value for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CA" dirty="0"/>
                  <a:t> is true for an object of any mass when the object does not experience any air resistance or other force.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CA" dirty="0"/>
                  <a:t>For our purposes, we will assume there is no air resistance – that any object falling is essentially falling in a vacuum.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60ECA8-7F89-4436-88FD-86C20DBED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65" y="1177555"/>
                <a:ext cx="8208532" cy="5036814"/>
              </a:xfrm>
              <a:blipFill>
                <a:blip r:embed="rId2"/>
                <a:stretch>
                  <a:fillRect l="-1337" t="-20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65" y="115409"/>
            <a:ext cx="8441624" cy="707886"/>
          </a:xfrm>
        </p:spPr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</p:spTree>
    <p:extLst>
      <p:ext uri="{BB962C8B-B14F-4D97-AF65-F5344CB8AC3E}">
        <p14:creationId xmlns:p14="http://schemas.microsoft.com/office/powerpoint/2010/main" val="19411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29528A-940D-4202-BF07-CABAE8C94C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2708769"/>
                  </p:ext>
                </p:extLst>
              </p:nvPr>
            </p:nvGraphicFramePr>
            <p:xfrm>
              <a:off x="510466" y="1180158"/>
              <a:ext cx="8059002" cy="20894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59002">
                      <a:extLst>
                        <a:ext uri="{9D8B030D-6E8A-4147-A177-3AD203B41FA5}">
                          <a16:colId xmlns:a16="http://schemas.microsoft.com/office/drawing/2014/main" val="20104202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CA" sz="2800" b="1" dirty="0">
                              <a:latin typeface="Century Gothic" panose="020B0502020202020204" pitchFamily="34" charset="0"/>
                            </a:rPr>
                            <a:t>Example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7980139"/>
                      </a:ext>
                    </a:extLst>
                  </a:tr>
                  <a:tr h="1449371">
                    <a:tc>
                      <a:txBody>
                        <a:bodyPr/>
                        <a:lstStyle/>
                        <a:p>
                          <a:r>
                            <a:rPr lang="en-CA" sz="2800" b="0" dirty="0">
                              <a:latin typeface="Century Gothic" panose="020B0502020202020204" pitchFamily="34" charset="0"/>
                            </a:rPr>
                            <a:t>A cat knocks a flowerpot off a ledge. The flowerpot hits the ground </a:t>
                          </a:r>
                          <a14:m>
                            <m:oMath xmlns:m="http://schemas.openxmlformats.org/officeDocument/2006/math"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2.7 </m:t>
                              </m:r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CA" sz="2800" b="0" dirty="0">
                              <a:latin typeface="Century Gothic" panose="020B0502020202020204" pitchFamily="34" charset="0"/>
                            </a:rPr>
                            <a:t> later.  How high above the ground is the ledge?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37054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829528A-940D-4202-BF07-CABAE8C94C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2708769"/>
                  </p:ext>
                </p:extLst>
              </p:nvPr>
            </p:nvGraphicFramePr>
            <p:xfrm>
              <a:off x="510466" y="1180158"/>
              <a:ext cx="8059002" cy="20894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59002">
                      <a:extLst>
                        <a:ext uri="{9D8B030D-6E8A-4147-A177-3AD203B41FA5}">
                          <a16:colId xmlns:a16="http://schemas.microsoft.com/office/drawing/2014/main" val="20104202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CA" sz="2800" b="1" dirty="0">
                              <a:latin typeface="Century Gothic" panose="020B0502020202020204" pitchFamily="34" charset="0"/>
                            </a:rPr>
                            <a:t>Example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7980139"/>
                      </a:ext>
                    </a:extLst>
                  </a:tr>
                  <a:tr h="14493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6" t="-44351" r="-302" b="-8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054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688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AD49C6-8EAA-4F2F-8383-2E52D2139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46613"/>
              </p:ext>
            </p:extLst>
          </p:nvPr>
        </p:nvGraphicFramePr>
        <p:xfrm>
          <a:off x="210295" y="1243912"/>
          <a:ext cx="8740521" cy="357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0521">
                  <a:extLst>
                    <a:ext uri="{9D8B030D-6E8A-4147-A177-3AD203B41FA5}">
                      <a16:colId xmlns:a16="http://schemas.microsoft.com/office/drawing/2014/main" val="1754253883"/>
                    </a:ext>
                  </a:extLst>
                </a:gridCol>
              </a:tblGrid>
              <a:tr h="48345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Century Gothic" panose="020B0502020202020204" pitchFamily="34" charset="0"/>
                        </a:rPr>
                        <a:t>Solution</a:t>
                      </a:r>
                      <a:endParaRPr lang="en-CA" sz="28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988097"/>
                  </a:ext>
                </a:extLst>
              </a:tr>
              <a:tr h="3095771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endParaRPr lang="en-CA" sz="2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004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DE71BF24-19F4-482F-8800-FB7892698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2292082"/>
                  </p:ext>
                </p:extLst>
              </p:nvPr>
            </p:nvGraphicFramePr>
            <p:xfrm>
              <a:off x="4832183" y="1918022"/>
              <a:ext cx="3938610" cy="272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8610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24338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3200" b="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CA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CA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CA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CA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CA" sz="32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CA" sz="32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=2.7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CA" sz="32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=9.8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𝑑𝑜𝑤𝑛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32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 ?</m:t>
                                </m:r>
                              </m:oMath>
                            </m:oMathPara>
                          </a14:m>
                          <a:endParaRPr lang="en-CA" sz="32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DE71BF24-19F4-482F-8800-FB7892698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2292082"/>
                  </p:ext>
                </p:extLst>
              </p:nvPr>
            </p:nvGraphicFramePr>
            <p:xfrm>
              <a:off x="4832183" y="1918022"/>
              <a:ext cx="3938610" cy="272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8610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2723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B27A1EF-3495-40B9-BEF5-6E03B9AF428C}"/>
              </a:ext>
            </a:extLst>
          </p:cNvPr>
          <p:cNvSpPr txBox="1"/>
          <p:nvPr/>
        </p:nvSpPr>
        <p:spPr>
          <a:xfrm>
            <a:off x="2598899" y="747022"/>
            <a:ext cx="37484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latin typeface="Century Gothic" panose="020B0502020202020204" pitchFamily="34" charset="0"/>
              </a:rPr>
              <a:t>Example 1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2E5F14A-DFB3-4DD4-B517-1AF1A8D5E9FF}"/>
              </a:ext>
            </a:extLst>
          </p:cNvPr>
          <p:cNvSpPr/>
          <p:nvPr/>
        </p:nvSpPr>
        <p:spPr>
          <a:xfrm rot="10800000">
            <a:off x="2510449" y="2451397"/>
            <a:ext cx="259655" cy="215910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A9612D6-27FD-4A5F-8D10-7BC56AE8DD97}"/>
                  </a:ext>
                </a:extLst>
              </p:cNvPr>
              <p:cNvSpPr/>
              <p:nvPr/>
            </p:nvSpPr>
            <p:spPr>
              <a:xfrm>
                <a:off x="2822515" y="3079835"/>
                <a:ext cx="13669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C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</m:t>
                      </m:r>
                      <m:r>
                        <a:rPr lang="en-C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C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C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𝟕𝐬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A9612D6-27FD-4A5F-8D10-7BC56AE8DD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515" y="3079835"/>
                <a:ext cx="136697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2327A8-B8C3-48DF-AD79-23459159CE0F}"/>
                  </a:ext>
                </a:extLst>
              </p:cNvPr>
              <p:cNvSpPr/>
              <p:nvPr/>
            </p:nvSpPr>
            <p:spPr>
              <a:xfrm>
                <a:off x="2014010" y="2022502"/>
                <a:ext cx="14983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CA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CA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CA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C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C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C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2327A8-B8C3-48DF-AD79-23459159C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10" y="2022502"/>
                <a:ext cx="1498359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3C01BD-A823-42C7-A556-322AA04CD050}"/>
                  </a:ext>
                </a:extLst>
              </p:cNvPr>
              <p:cNvSpPr/>
              <p:nvPr/>
            </p:nvSpPr>
            <p:spPr>
              <a:xfrm>
                <a:off x="2841790" y="3490840"/>
                <a:ext cx="954813" cy="445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b="1" i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⃑"/>
                        <m:ctrlPr>
                          <a:rPr lang="en-CA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CA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b="1" dirty="0"/>
                  <a:t>?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3C01BD-A823-42C7-A556-322AA04CD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790" y="3490840"/>
                <a:ext cx="954813" cy="445891"/>
              </a:xfrm>
              <a:prstGeom prst="rect">
                <a:avLst/>
              </a:prstGeom>
              <a:blipFill>
                <a:blip r:embed="rId5"/>
                <a:stretch>
                  <a:fillRect r="-5732" b="-246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Flowers in pot">
            <a:extLst>
              <a:ext uri="{FF2B5EF4-FFF2-40B4-BE49-F238E27FC236}">
                <a16:creationId xmlns:a16="http://schemas.microsoft.com/office/drawing/2014/main" id="{9C1F43DA-DEE3-4D12-B62E-E0DF415AA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17668" y="1870468"/>
            <a:ext cx="914400" cy="914400"/>
          </a:xfrm>
          <a:prstGeom prst="rect">
            <a:avLst/>
          </a:prstGeom>
        </p:spPr>
      </p:pic>
      <p:pic>
        <p:nvPicPr>
          <p:cNvPr id="23" name="Graphic 22" descr="Kitten">
            <a:extLst>
              <a:ext uri="{FF2B5EF4-FFF2-40B4-BE49-F238E27FC236}">
                <a16:creationId xmlns:a16="http://schemas.microsoft.com/office/drawing/2014/main" id="{6158193F-C21B-48FC-A3BB-418918EC6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64904" y="1973928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E3312AA-63F8-494A-9D50-7A81FEBE9E2C}"/>
              </a:ext>
            </a:extLst>
          </p:cNvPr>
          <p:cNvSpPr/>
          <p:nvPr/>
        </p:nvSpPr>
        <p:spPr>
          <a:xfrm>
            <a:off x="4228381" y="235357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200" b="1" dirty="0"/>
              <a:t>–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BDD486-CE37-41A8-8D18-4275ECC2BEB9}"/>
              </a:ext>
            </a:extLst>
          </p:cNvPr>
          <p:cNvCxnSpPr>
            <a:cxnSpLocks/>
          </p:cNvCxnSpPr>
          <p:nvPr/>
        </p:nvCxnSpPr>
        <p:spPr>
          <a:xfrm flipV="1">
            <a:off x="4423306" y="2877967"/>
            <a:ext cx="0" cy="80969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3F33909-D74C-4392-AF6A-A4E89E5E9DC3}"/>
              </a:ext>
            </a:extLst>
          </p:cNvPr>
          <p:cNvSpPr/>
          <p:nvPr/>
        </p:nvSpPr>
        <p:spPr>
          <a:xfrm>
            <a:off x="4216360" y="3616763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600" b="1" dirty="0"/>
              <a:t>+</a:t>
            </a:r>
          </a:p>
        </p:txBody>
      </p:sp>
      <p:pic>
        <p:nvPicPr>
          <p:cNvPr id="28" name="Graphic 27" descr="Flowers in pot">
            <a:extLst>
              <a:ext uri="{FF2B5EF4-FFF2-40B4-BE49-F238E27FC236}">
                <a16:creationId xmlns:a16="http://schemas.microsoft.com/office/drawing/2014/main" id="{2424B642-D866-4385-AE9B-A341F2C04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2316503">
            <a:off x="1674230" y="3738921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4310CC-DD30-4FB2-B22E-E1A5861B652F}"/>
              </a:ext>
            </a:extLst>
          </p:cNvPr>
          <p:cNvSpPr/>
          <p:nvPr/>
        </p:nvSpPr>
        <p:spPr>
          <a:xfrm>
            <a:off x="491586" y="2819769"/>
            <a:ext cx="1109987" cy="17908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464EAB-6398-4E44-90CB-464D7F7838C5}"/>
              </a:ext>
            </a:extLst>
          </p:cNvPr>
          <p:cNvSpPr/>
          <p:nvPr/>
        </p:nvSpPr>
        <p:spPr>
          <a:xfrm>
            <a:off x="396495" y="2726281"/>
            <a:ext cx="1285120" cy="938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871BEA-D7F2-48F3-A859-7EF01713B4FC}"/>
              </a:ext>
            </a:extLst>
          </p:cNvPr>
          <p:cNvCxnSpPr>
            <a:cxnSpLocks/>
          </p:cNvCxnSpPr>
          <p:nvPr/>
        </p:nvCxnSpPr>
        <p:spPr>
          <a:xfrm>
            <a:off x="396495" y="4610625"/>
            <a:ext cx="20311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3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AD49C6-8EAA-4F2F-8383-2E52D2139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635436"/>
              </p:ext>
            </p:extLst>
          </p:nvPr>
        </p:nvGraphicFramePr>
        <p:xfrm>
          <a:off x="210295" y="1250354"/>
          <a:ext cx="8740521" cy="496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0521">
                  <a:extLst>
                    <a:ext uri="{9D8B030D-6E8A-4147-A177-3AD203B41FA5}">
                      <a16:colId xmlns:a16="http://schemas.microsoft.com/office/drawing/2014/main" val="1754253883"/>
                    </a:ext>
                  </a:extLst>
                </a:gridCol>
              </a:tblGrid>
              <a:tr h="42912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Century Gothic" panose="020B0502020202020204" pitchFamily="34" charset="0"/>
                        </a:rPr>
                        <a:t>Solution</a:t>
                      </a:r>
                      <a:endParaRPr lang="en-CA" sz="28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988097"/>
                  </a:ext>
                </a:extLst>
              </a:tr>
              <a:tr h="450287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CA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004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DE71BF24-19F4-482F-8800-FB7892698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6019234"/>
                  </p:ext>
                </p:extLst>
              </p:nvPr>
            </p:nvGraphicFramePr>
            <p:xfrm>
              <a:off x="284634" y="1770843"/>
              <a:ext cx="8601789" cy="43852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1789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438525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3200" b="0" i="0" u="none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Equation 3: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CA" sz="3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CA" sz="3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m:rPr>
                                    <m:sty m:val="p"/>
                                  </m:rPr>
                                  <a:rPr lang="en-CA" sz="3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p>
                                  <m:sSup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3200" b="0" i="0" u="none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CA" sz="3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f>
                                      <m:f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num>
                                      <m:den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2.7</m:t>
                                    </m:r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9.8</m:t>
                                    </m:r>
                                    <m:f>
                                      <m:f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p>
                                            <m:r>
                                              <a:rPr lang="en-CA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2.7</m:t>
                                        </m:r>
                                        <m:r>
                                          <a:rPr lang="en-CA" sz="32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32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CA" sz="3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=35.721</m:t>
                                </m:r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CA" sz="32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sz="3200" b="0" i="1" u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∴</m:t>
                              </m:r>
                            </m:oMath>
                          </a14:m>
                          <a:r>
                            <a:rPr lang="en-CA" sz="3200" b="0" i="0" u="none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 The ledge was 36m above the ground.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DE71BF24-19F4-482F-8800-FB7892698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6019234"/>
                  </p:ext>
                </p:extLst>
              </p:nvPr>
            </p:nvGraphicFramePr>
            <p:xfrm>
              <a:off x="284634" y="1770843"/>
              <a:ext cx="8601789" cy="43852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1789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4385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B27A1EF-3495-40B9-BEF5-6E03B9AF428C}"/>
              </a:ext>
            </a:extLst>
          </p:cNvPr>
          <p:cNvSpPr txBox="1"/>
          <p:nvPr/>
        </p:nvSpPr>
        <p:spPr>
          <a:xfrm>
            <a:off x="2598899" y="747022"/>
            <a:ext cx="37484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latin typeface="Century Gothic" panose="020B0502020202020204" pitchFamily="34" charset="0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378068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0ECA8-7F89-4436-88FD-86C20DBED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5" y="1177555"/>
            <a:ext cx="4465684" cy="50368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Objects experience acceleration due to gravity, even if their initial velocity is upwards.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For example, if you were to toss a ball in the air, the ball experiences acceleration due to gravity during its entire motion.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65" y="115409"/>
            <a:ext cx="8441624" cy="707886"/>
          </a:xfrm>
        </p:spPr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48AD9F-A4FE-4F4C-8F94-19C9909BE575}"/>
              </a:ext>
            </a:extLst>
          </p:cNvPr>
          <p:cNvGrpSpPr/>
          <p:nvPr/>
        </p:nvGrpSpPr>
        <p:grpSpPr>
          <a:xfrm>
            <a:off x="4895998" y="1982968"/>
            <a:ext cx="3740002" cy="2892064"/>
            <a:chOff x="4895998" y="1982968"/>
            <a:chExt cx="3740002" cy="289206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0A0D7DF-40AF-4AB6-B3A0-3ABCC2C1EFB8}"/>
                </a:ext>
              </a:extLst>
            </p:cNvPr>
            <p:cNvGrpSpPr/>
            <p:nvPr/>
          </p:nvGrpSpPr>
          <p:grpSpPr>
            <a:xfrm>
              <a:off x="4895998" y="1982968"/>
              <a:ext cx="3740002" cy="2892064"/>
              <a:chOff x="4965848" y="1480709"/>
              <a:chExt cx="3740002" cy="289206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24DCB33-DCD5-4144-8F46-8CA4125B0C77}"/>
                  </a:ext>
                </a:extLst>
              </p:cNvPr>
              <p:cNvGrpSpPr/>
              <p:nvPr/>
            </p:nvGrpSpPr>
            <p:grpSpPr>
              <a:xfrm>
                <a:off x="5491816" y="1986831"/>
                <a:ext cx="2962135" cy="1892273"/>
                <a:chOff x="5883820" y="2098048"/>
                <a:chExt cx="2696024" cy="1771980"/>
              </a:xfrm>
            </p:grpSpPr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267D3EC1-01B8-4760-A7BC-C77405A2699D}"/>
                    </a:ext>
                  </a:extLst>
                </p:cNvPr>
                <p:cNvSpPr/>
                <p:nvPr/>
              </p:nvSpPr>
              <p:spPr>
                <a:xfrm>
                  <a:off x="5883820" y="2164084"/>
                  <a:ext cx="2696024" cy="1705944"/>
                </a:xfrm>
                <a:custGeom>
                  <a:avLst/>
                  <a:gdLst>
                    <a:gd name="connsiteX0" fmla="*/ 821267 w 863367"/>
                    <a:gd name="connsiteY0" fmla="*/ 159037 h 857537"/>
                    <a:gd name="connsiteX1" fmla="*/ 770467 w 863367"/>
                    <a:gd name="connsiteY1" fmla="*/ 48970 h 857537"/>
                    <a:gd name="connsiteX2" fmla="*/ 0 w 863367"/>
                    <a:gd name="connsiteY2" fmla="*/ 857537 h 857537"/>
                    <a:gd name="connsiteX0" fmla="*/ 1663700 w 1665711"/>
                    <a:gd name="connsiteY0" fmla="*/ 846710 h 846710"/>
                    <a:gd name="connsiteX1" fmla="*/ 770467 w 1665711"/>
                    <a:gd name="connsiteY1" fmla="*/ 43 h 846710"/>
                    <a:gd name="connsiteX2" fmla="*/ 0 w 1665711"/>
                    <a:gd name="connsiteY2" fmla="*/ 808610 h 846710"/>
                    <a:gd name="connsiteX0" fmla="*/ 1663700 w 1665959"/>
                    <a:gd name="connsiteY0" fmla="*/ 749351 h 749351"/>
                    <a:gd name="connsiteX1" fmla="*/ 846667 w 1665959"/>
                    <a:gd name="connsiteY1" fmla="*/ 50 h 749351"/>
                    <a:gd name="connsiteX2" fmla="*/ 0 w 1665959"/>
                    <a:gd name="connsiteY2" fmla="*/ 711251 h 749351"/>
                    <a:gd name="connsiteX0" fmla="*/ 1663700 w 1663700"/>
                    <a:gd name="connsiteY0" fmla="*/ 749351 h 749351"/>
                    <a:gd name="connsiteX1" fmla="*/ 846667 w 1663700"/>
                    <a:gd name="connsiteY1" fmla="*/ 50 h 749351"/>
                    <a:gd name="connsiteX2" fmla="*/ 0 w 1663700"/>
                    <a:gd name="connsiteY2" fmla="*/ 711251 h 749351"/>
                    <a:gd name="connsiteX0" fmla="*/ 1663700 w 1663700"/>
                    <a:gd name="connsiteY0" fmla="*/ 749351 h 749351"/>
                    <a:gd name="connsiteX1" fmla="*/ 846667 w 1663700"/>
                    <a:gd name="connsiteY1" fmla="*/ 50 h 749351"/>
                    <a:gd name="connsiteX2" fmla="*/ 0 w 1663700"/>
                    <a:gd name="connsiteY2" fmla="*/ 711251 h 749351"/>
                    <a:gd name="connsiteX0" fmla="*/ 1663700 w 1663700"/>
                    <a:gd name="connsiteY0" fmla="*/ 749351 h 749351"/>
                    <a:gd name="connsiteX1" fmla="*/ 846667 w 1663700"/>
                    <a:gd name="connsiteY1" fmla="*/ 50 h 749351"/>
                    <a:gd name="connsiteX2" fmla="*/ 0 w 1663700"/>
                    <a:gd name="connsiteY2" fmla="*/ 711251 h 749351"/>
                    <a:gd name="connsiteX0" fmla="*/ 1663700 w 1663700"/>
                    <a:gd name="connsiteY0" fmla="*/ 749351 h 749351"/>
                    <a:gd name="connsiteX1" fmla="*/ 846667 w 1663700"/>
                    <a:gd name="connsiteY1" fmla="*/ 50 h 749351"/>
                    <a:gd name="connsiteX2" fmla="*/ 0 w 1663700"/>
                    <a:gd name="connsiteY2" fmla="*/ 711251 h 749351"/>
                    <a:gd name="connsiteX0" fmla="*/ 1663700 w 1663700"/>
                    <a:gd name="connsiteY0" fmla="*/ 749351 h 749351"/>
                    <a:gd name="connsiteX1" fmla="*/ 825501 w 1663700"/>
                    <a:gd name="connsiteY1" fmla="*/ 50 h 749351"/>
                    <a:gd name="connsiteX2" fmla="*/ 0 w 1663700"/>
                    <a:gd name="connsiteY2" fmla="*/ 711251 h 749351"/>
                    <a:gd name="connsiteX0" fmla="*/ 1663700 w 1663700"/>
                    <a:gd name="connsiteY0" fmla="*/ 749351 h 749351"/>
                    <a:gd name="connsiteX1" fmla="*/ 829734 w 1663700"/>
                    <a:gd name="connsiteY1" fmla="*/ 50 h 749351"/>
                    <a:gd name="connsiteX2" fmla="*/ 0 w 1663700"/>
                    <a:gd name="connsiteY2" fmla="*/ 711251 h 749351"/>
                    <a:gd name="connsiteX0" fmla="*/ 1663700 w 1663700"/>
                    <a:gd name="connsiteY0" fmla="*/ 749351 h 749351"/>
                    <a:gd name="connsiteX1" fmla="*/ 821268 w 1663700"/>
                    <a:gd name="connsiteY1" fmla="*/ 50 h 749351"/>
                    <a:gd name="connsiteX2" fmla="*/ 0 w 1663700"/>
                    <a:gd name="connsiteY2" fmla="*/ 711251 h 749351"/>
                    <a:gd name="connsiteX0" fmla="*/ 1657260 w 1657260"/>
                    <a:gd name="connsiteY0" fmla="*/ 691363 h 711218"/>
                    <a:gd name="connsiteX1" fmla="*/ 821268 w 1657260"/>
                    <a:gd name="connsiteY1" fmla="*/ 17 h 711218"/>
                    <a:gd name="connsiteX2" fmla="*/ 0 w 1657260"/>
                    <a:gd name="connsiteY2" fmla="*/ 711218 h 711218"/>
                    <a:gd name="connsiteX0" fmla="*/ 1657260 w 1657260"/>
                    <a:gd name="connsiteY0" fmla="*/ 691377 h 711232"/>
                    <a:gd name="connsiteX1" fmla="*/ 821268 w 1657260"/>
                    <a:gd name="connsiteY1" fmla="*/ 31 h 711232"/>
                    <a:gd name="connsiteX2" fmla="*/ 0 w 1657260"/>
                    <a:gd name="connsiteY2" fmla="*/ 711232 h 711232"/>
                    <a:gd name="connsiteX0" fmla="*/ 1647424 w 1647424"/>
                    <a:gd name="connsiteY0" fmla="*/ 726279 h 726279"/>
                    <a:gd name="connsiteX1" fmla="*/ 821268 w 1647424"/>
                    <a:gd name="connsiteY1" fmla="*/ 8 h 726279"/>
                    <a:gd name="connsiteX2" fmla="*/ 0 w 1647424"/>
                    <a:gd name="connsiteY2" fmla="*/ 711209 h 726279"/>
                    <a:gd name="connsiteX0" fmla="*/ 1655294 w 1655294"/>
                    <a:gd name="connsiteY0" fmla="*/ 726272 h 726272"/>
                    <a:gd name="connsiteX1" fmla="*/ 829138 w 1655294"/>
                    <a:gd name="connsiteY1" fmla="*/ 1 h 726272"/>
                    <a:gd name="connsiteX2" fmla="*/ 0 w 1655294"/>
                    <a:gd name="connsiteY2" fmla="*/ 723902 h 726272"/>
                    <a:gd name="connsiteX0" fmla="*/ 1663164 w 1663164"/>
                    <a:gd name="connsiteY0" fmla="*/ 726273 h 731840"/>
                    <a:gd name="connsiteX1" fmla="*/ 837008 w 1663164"/>
                    <a:gd name="connsiteY1" fmla="*/ 2 h 731840"/>
                    <a:gd name="connsiteX2" fmla="*/ 0 w 1663164"/>
                    <a:gd name="connsiteY2" fmla="*/ 731840 h 731840"/>
                    <a:gd name="connsiteX0" fmla="*/ 1663164 w 1663164"/>
                    <a:gd name="connsiteY0" fmla="*/ 726273 h 731840"/>
                    <a:gd name="connsiteX1" fmla="*/ 837008 w 1663164"/>
                    <a:gd name="connsiteY1" fmla="*/ 2 h 731840"/>
                    <a:gd name="connsiteX2" fmla="*/ 0 w 1663164"/>
                    <a:gd name="connsiteY2" fmla="*/ 731840 h 731840"/>
                    <a:gd name="connsiteX0" fmla="*/ 1663164 w 1663164"/>
                    <a:gd name="connsiteY0" fmla="*/ 726273 h 731840"/>
                    <a:gd name="connsiteX1" fmla="*/ 837008 w 1663164"/>
                    <a:gd name="connsiteY1" fmla="*/ 2 h 731840"/>
                    <a:gd name="connsiteX2" fmla="*/ 0 w 1663164"/>
                    <a:gd name="connsiteY2" fmla="*/ 731840 h 731840"/>
                    <a:gd name="connsiteX0" fmla="*/ 1663164 w 1663164"/>
                    <a:gd name="connsiteY0" fmla="*/ 726272 h 726272"/>
                    <a:gd name="connsiteX1" fmla="*/ 837008 w 1663164"/>
                    <a:gd name="connsiteY1" fmla="*/ 1 h 726272"/>
                    <a:gd name="connsiteX2" fmla="*/ 0 w 1663164"/>
                    <a:gd name="connsiteY2" fmla="*/ 723902 h 726272"/>
                    <a:gd name="connsiteX0" fmla="*/ 1657261 w 1657261"/>
                    <a:gd name="connsiteY0" fmla="*/ 726272 h 726272"/>
                    <a:gd name="connsiteX1" fmla="*/ 831105 w 1657261"/>
                    <a:gd name="connsiteY1" fmla="*/ 1 h 726272"/>
                    <a:gd name="connsiteX2" fmla="*/ 0 w 1657261"/>
                    <a:gd name="connsiteY2" fmla="*/ 725489 h 726272"/>
                    <a:gd name="connsiteX0" fmla="*/ 1657261 w 1657261"/>
                    <a:gd name="connsiteY0" fmla="*/ 719923 h 725490"/>
                    <a:gd name="connsiteX1" fmla="*/ 831105 w 1657261"/>
                    <a:gd name="connsiteY1" fmla="*/ 2 h 725490"/>
                    <a:gd name="connsiteX2" fmla="*/ 0 w 1657261"/>
                    <a:gd name="connsiteY2" fmla="*/ 725490 h 725490"/>
                    <a:gd name="connsiteX0" fmla="*/ 1657261 w 1657261"/>
                    <a:gd name="connsiteY0" fmla="*/ 724685 h 725489"/>
                    <a:gd name="connsiteX1" fmla="*/ 831105 w 1657261"/>
                    <a:gd name="connsiteY1" fmla="*/ 1 h 725489"/>
                    <a:gd name="connsiteX2" fmla="*/ 0 w 1657261"/>
                    <a:gd name="connsiteY2" fmla="*/ 725489 h 725489"/>
                    <a:gd name="connsiteX0" fmla="*/ 1655293 w 1655293"/>
                    <a:gd name="connsiteY0" fmla="*/ 726272 h 726272"/>
                    <a:gd name="connsiteX1" fmla="*/ 831105 w 1655293"/>
                    <a:gd name="connsiteY1" fmla="*/ 1 h 726272"/>
                    <a:gd name="connsiteX2" fmla="*/ 0 w 1655293"/>
                    <a:gd name="connsiteY2" fmla="*/ 725489 h 726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5293" h="726272">
                      <a:moveTo>
                        <a:pt x="1655293" y="726272"/>
                      </a:moveTo>
                      <a:cubicBezTo>
                        <a:pt x="1324785" y="290284"/>
                        <a:pt x="1106987" y="131"/>
                        <a:pt x="831105" y="1"/>
                      </a:cubicBezTo>
                      <a:cubicBezTo>
                        <a:pt x="555223" y="-129"/>
                        <a:pt x="42333" y="618245"/>
                        <a:pt x="0" y="725489"/>
                      </a:cubicBezTo>
                    </a:path>
                  </a:pathLst>
                </a:custGeom>
                <a:noFill/>
                <a:ln w="38100" cap="sq"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328D765B-965B-4E13-87EE-1BEFAD5CF770}"/>
                    </a:ext>
                  </a:extLst>
                </p:cNvPr>
                <p:cNvSpPr/>
                <p:nvPr/>
              </p:nvSpPr>
              <p:spPr>
                <a:xfrm>
                  <a:off x="5893983" y="3629926"/>
                  <a:ext cx="132071" cy="132071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59ECD43-E158-4A17-BF93-972366AD2A6D}"/>
                    </a:ext>
                  </a:extLst>
                </p:cNvPr>
                <p:cNvSpPr/>
                <p:nvPr/>
              </p:nvSpPr>
              <p:spPr>
                <a:xfrm>
                  <a:off x="6219432" y="3055996"/>
                  <a:ext cx="132071" cy="132071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44F4647-1458-4F85-82C7-D06119E64D74}"/>
                    </a:ext>
                  </a:extLst>
                </p:cNvPr>
                <p:cNvSpPr/>
                <p:nvPr/>
              </p:nvSpPr>
              <p:spPr>
                <a:xfrm>
                  <a:off x="6632541" y="2481927"/>
                  <a:ext cx="132071" cy="132071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CFD205F-30C7-4373-81E8-46B0D941E04E}"/>
                    </a:ext>
                  </a:extLst>
                </p:cNvPr>
                <p:cNvSpPr/>
                <p:nvPr/>
              </p:nvSpPr>
              <p:spPr>
                <a:xfrm>
                  <a:off x="7197550" y="2098048"/>
                  <a:ext cx="132071" cy="132071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A0F5057F-6DBF-4CFA-A1A1-510EBC509B01}"/>
                    </a:ext>
                  </a:extLst>
                </p:cNvPr>
                <p:cNvSpPr/>
                <p:nvPr/>
              </p:nvSpPr>
              <p:spPr>
                <a:xfrm>
                  <a:off x="7680150" y="2404038"/>
                  <a:ext cx="132071" cy="132071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489C247-554E-4F48-8A02-3EF5610724D6}"/>
                    </a:ext>
                  </a:extLst>
                </p:cNvPr>
                <p:cNvSpPr/>
                <p:nvPr/>
              </p:nvSpPr>
              <p:spPr>
                <a:xfrm>
                  <a:off x="8046334" y="2951020"/>
                  <a:ext cx="132071" cy="132071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B70E90D-790A-4BF0-A36B-4B2E731DE49C}"/>
                    </a:ext>
                  </a:extLst>
                </p:cNvPr>
                <p:cNvSpPr/>
                <p:nvPr/>
              </p:nvSpPr>
              <p:spPr>
                <a:xfrm>
                  <a:off x="8416751" y="3629925"/>
                  <a:ext cx="132071" cy="132071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CE2E6D4D-B9C0-4D77-AE7C-A62978BB7E91}"/>
                      </a:ext>
                    </a:extLst>
                  </p:cNvPr>
                  <p:cNvSpPr txBox="1"/>
                  <p:nvPr/>
                </p:nvSpPr>
                <p:spPr>
                  <a:xfrm>
                    <a:off x="5520415" y="1942374"/>
                    <a:ext cx="102406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C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CA" sz="2400" b="1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CE2E6D4D-B9C0-4D77-AE7C-A62978BB7E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0415" y="1942374"/>
                    <a:ext cx="1024063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26EADDC-DF44-48CC-A3E7-00020312C4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72763" y="1480709"/>
                <a:ext cx="47652" cy="24099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miter lim="800000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A817C08-4FAE-4BC2-9D5C-C6F1E7E746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79114" y="3889579"/>
                <a:ext cx="3226736" cy="108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miter lim="800000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330F7F-BC60-4648-AED3-59CE2D7118A6}"/>
                  </a:ext>
                </a:extLst>
              </p:cNvPr>
              <p:cNvSpPr txBox="1"/>
              <p:nvPr/>
            </p:nvSpPr>
            <p:spPr>
              <a:xfrm rot="16200000">
                <a:off x="4684200" y="2454854"/>
                <a:ext cx="10249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/>
                  <a:t>Height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87B1E4-1C5E-4DB4-A41F-8F12AC653419}"/>
                  </a:ext>
                </a:extLst>
              </p:cNvPr>
              <p:cNvSpPr txBox="1"/>
              <p:nvPr/>
            </p:nvSpPr>
            <p:spPr>
              <a:xfrm>
                <a:off x="7744216" y="3911108"/>
                <a:ext cx="8178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/>
                  <a:t>Time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5EC6C31-CF99-41B4-985F-14ED7C2D9601}"/>
                      </a:ext>
                    </a:extLst>
                  </p:cNvPr>
                  <p:cNvSpPr txBox="1"/>
                  <p:nvPr/>
                </p:nvSpPr>
                <p:spPr>
                  <a:xfrm>
                    <a:off x="6492934" y="1480709"/>
                    <a:ext cx="102406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C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CA" sz="2400" b="1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5EC6C31-CF99-41B4-985F-14ED7C2D96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2934" y="1480709"/>
                    <a:ext cx="1024063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8ADB4AD-5463-44E2-81D3-DA5FBEC3EBFB}"/>
                      </a:ext>
                    </a:extLst>
                  </p:cNvPr>
                  <p:cNvSpPr txBox="1"/>
                  <p:nvPr/>
                </p:nvSpPr>
                <p:spPr>
                  <a:xfrm>
                    <a:off x="7538006" y="1942374"/>
                    <a:ext cx="102406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C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CA" sz="2400" b="1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8ADB4AD-5463-44E2-81D3-DA5FBEC3EB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8006" y="1942374"/>
                    <a:ext cx="1024063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02128E3-CE7A-492F-ABFA-9011823E1B73}"/>
                    </a:ext>
                  </a:extLst>
                </p:cNvPr>
                <p:cNvSpPr txBox="1"/>
                <p:nvPr/>
              </p:nvSpPr>
              <p:spPr>
                <a:xfrm>
                  <a:off x="6183890" y="3126394"/>
                  <a:ext cx="1466886" cy="1075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CA" sz="2000" b="1" dirty="0">
                      <a:latin typeface="Century Gothic" panose="020B0502020202020204" pitchFamily="34" charset="0"/>
                    </a:rPr>
                    <a:t> is always </a:t>
                  </a:r>
                  <a14:m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CA" sz="2400" b="1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02128E3-CE7A-492F-ABFA-9011823E1B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890" y="3126394"/>
                  <a:ext cx="1466886" cy="1075679"/>
                </a:xfrm>
                <a:prstGeom prst="rect">
                  <a:avLst/>
                </a:prstGeom>
                <a:blipFill>
                  <a:blip r:embed="rId5"/>
                  <a:stretch>
                    <a:fillRect b="-511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613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0ECA8-7F89-4436-88FD-86C20DBED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5" y="1177555"/>
            <a:ext cx="4410133" cy="50368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As the ball moves upwards it experiences acceleration downwards, slowing it down until it momentarily stops at its maximum height.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Gravity continues to accelerate the object down, and its speed increases as it falls.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65" y="115409"/>
            <a:ext cx="8441624" cy="707886"/>
          </a:xfrm>
        </p:spPr>
        <p:txBody>
          <a:bodyPr>
            <a:noAutofit/>
          </a:bodyPr>
          <a:lstStyle/>
          <a:p>
            <a:r>
              <a:rPr lang="en-CA" sz="3600" dirty="0"/>
              <a:t>Acceleration Near Earth’s Surface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45561AB-C807-44B8-94EF-50F448DE014D}"/>
              </a:ext>
            </a:extLst>
          </p:cNvPr>
          <p:cNvGrpSpPr/>
          <p:nvPr/>
        </p:nvGrpSpPr>
        <p:grpSpPr>
          <a:xfrm>
            <a:off x="4895998" y="1982968"/>
            <a:ext cx="3740002" cy="2892064"/>
            <a:chOff x="4895998" y="1982968"/>
            <a:chExt cx="3740002" cy="289206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F325670-7F46-4ADF-8AB9-584113E7CCCC}"/>
                </a:ext>
              </a:extLst>
            </p:cNvPr>
            <p:cNvGrpSpPr/>
            <p:nvPr/>
          </p:nvGrpSpPr>
          <p:grpSpPr>
            <a:xfrm>
              <a:off x="4895998" y="1982968"/>
              <a:ext cx="3740002" cy="2892064"/>
              <a:chOff x="4965848" y="1480709"/>
              <a:chExt cx="3740002" cy="2892064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EFB3753-B8C1-4D7F-BC6C-5500870EB603}"/>
                  </a:ext>
                </a:extLst>
              </p:cNvPr>
              <p:cNvGrpSpPr/>
              <p:nvPr/>
            </p:nvGrpSpPr>
            <p:grpSpPr>
              <a:xfrm>
                <a:off x="5491816" y="1986831"/>
                <a:ext cx="2962135" cy="1892273"/>
                <a:chOff x="5883820" y="2098048"/>
                <a:chExt cx="2696024" cy="1771980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12BA0BC-3FA9-4FDB-B18A-7176B7716150}"/>
                    </a:ext>
                  </a:extLst>
                </p:cNvPr>
                <p:cNvSpPr/>
                <p:nvPr/>
              </p:nvSpPr>
              <p:spPr>
                <a:xfrm>
                  <a:off x="5883820" y="2164084"/>
                  <a:ext cx="2696024" cy="1705944"/>
                </a:xfrm>
                <a:custGeom>
                  <a:avLst/>
                  <a:gdLst>
                    <a:gd name="connsiteX0" fmla="*/ 821267 w 863367"/>
                    <a:gd name="connsiteY0" fmla="*/ 159037 h 857537"/>
                    <a:gd name="connsiteX1" fmla="*/ 770467 w 863367"/>
                    <a:gd name="connsiteY1" fmla="*/ 48970 h 857537"/>
                    <a:gd name="connsiteX2" fmla="*/ 0 w 863367"/>
                    <a:gd name="connsiteY2" fmla="*/ 857537 h 857537"/>
                    <a:gd name="connsiteX0" fmla="*/ 1663700 w 1665711"/>
                    <a:gd name="connsiteY0" fmla="*/ 846710 h 846710"/>
                    <a:gd name="connsiteX1" fmla="*/ 770467 w 1665711"/>
                    <a:gd name="connsiteY1" fmla="*/ 43 h 846710"/>
                    <a:gd name="connsiteX2" fmla="*/ 0 w 1665711"/>
                    <a:gd name="connsiteY2" fmla="*/ 808610 h 846710"/>
                    <a:gd name="connsiteX0" fmla="*/ 1663700 w 1665959"/>
                    <a:gd name="connsiteY0" fmla="*/ 749351 h 749351"/>
                    <a:gd name="connsiteX1" fmla="*/ 846667 w 1665959"/>
                    <a:gd name="connsiteY1" fmla="*/ 50 h 749351"/>
                    <a:gd name="connsiteX2" fmla="*/ 0 w 1665959"/>
                    <a:gd name="connsiteY2" fmla="*/ 711251 h 749351"/>
                    <a:gd name="connsiteX0" fmla="*/ 1663700 w 1663700"/>
                    <a:gd name="connsiteY0" fmla="*/ 749351 h 749351"/>
                    <a:gd name="connsiteX1" fmla="*/ 846667 w 1663700"/>
                    <a:gd name="connsiteY1" fmla="*/ 50 h 749351"/>
                    <a:gd name="connsiteX2" fmla="*/ 0 w 1663700"/>
                    <a:gd name="connsiteY2" fmla="*/ 711251 h 749351"/>
                    <a:gd name="connsiteX0" fmla="*/ 1663700 w 1663700"/>
                    <a:gd name="connsiteY0" fmla="*/ 749351 h 749351"/>
                    <a:gd name="connsiteX1" fmla="*/ 846667 w 1663700"/>
                    <a:gd name="connsiteY1" fmla="*/ 50 h 749351"/>
                    <a:gd name="connsiteX2" fmla="*/ 0 w 1663700"/>
                    <a:gd name="connsiteY2" fmla="*/ 711251 h 749351"/>
                    <a:gd name="connsiteX0" fmla="*/ 1663700 w 1663700"/>
                    <a:gd name="connsiteY0" fmla="*/ 749351 h 749351"/>
                    <a:gd name="connsiteX1" fmla="*/ 846667 w 1663700"/>
                    <a:gd name="connsiteY1" fmla="*/ 50 h 749351"/>
                    <a:gd name="connsiteX2" fmla="*/ 0 w 1663700"/>
                    <a:gd name="connsiteY2" fmla="*/ 711251 h 749351"/>
                    <a:gd name="connsiteX0" fmla="*/ 1663700 w 1663700"/>
                    <a:gd name="connsiteY0" fmla="*/ 749351 h 749351"/>
                    <a:gd name="connsiteX1" fmla="*/ 846667 w 1663700"/>
                    <a:gd name="connsiteY1" fmla="*/ 50 h 749351"/>
                    <a:gd name="connsiteX2" fmla="*/ 0 w 1663700"/>
                    <a:gd name="connsiteY2" fmla="*/ 711251 h 749351"/>
                    <a:gd name="connsiteX0" fmla="*/ 1663700 w 1663700"/>
                    <a:gd name="connsiteY0" fmla="*/ 749351 h 749351"/>
                    <a:gd name="connsiteX1" fmla="*/ 825501 w 1663700"/>
                    <a:gd name="connsiteY1" fmla="*/ 50 h 749351"/>
                    <a:gd name="connsiteX2" fmla="*/ 0 w 1663700"/>
                    <a:gd name="connsiteY2" fmla="*/ 711251 h 749351"/>
                    <a:gd name="connsiteX0" fmla="*/ 1663700 w 1663700"/>
                    <a:gd name="connsiteY0" fmla="*/ 749351 h 749351"/>
                    <a:gd name="connsiteX1" fmla="*/ 829734 w 1663700"/>
                    <a:gd name="connsiteY1" fmla="*/ 50 h 749351"/>
                    <a:gd name="connsiteX2" fmla="*/ 0 w 1663700"/>
                    <a:gd name="connsiteY2" fmla="*/ 711251 h 749351"/>
                    <a:gd name="connsiteX0" fmla="*/ 1663700 w 1663700"/>
                    <a:gd name="connsiteY0" fmla="*/ 749351 h 749351"/>
                    <a:gd name="connsiteX1" fmla="*/ 821268 w 1663700"/>
                    <a:gd name="connsiteY1" fmla="*/ 50 h 749351"/>
                    <a:gd name="connsiteX2" fmla="*/ 0 w 1663700"/>
                    <a:gd name="connsiteY2" fmla="*/ 711251 h 749351"/>
                    <a:gd name="connsiteX0" fmla="*/ 1657260 w 1657260"/>
                    <a:gd name="connsiteY0" fmla="*/ 691363 h 711218"/>
                    <a:gd name="connsiteX1" fmla="*/ 821268 w 1657260"/>
                    <a:gd name="connsiteY1" fmla="*/ 17 h 711218"/>
                    <a:gd name="connsiteX2" fmla="*/ 0 w 1657260"/>
                    <a:gd name="connsiteY2" fmla="*/ 711218 h 711218"/>
                    <a:gd name="connsiteX0" fmla="*/ 1657260 w 1657260"/>
                    <a:gd name="connsiteY0" fmla="*/ 691377 h 711232"/>
                    <a:gd name="connsiteX1" fmla="*/ 821268 w 1657260"/>
                    <a:gd name="connsiteY1" fmla="*/ 31 h 711232"/>
                    <a:gd name="connsiteX2" fmla="*/ 0 w 1657260"/>
                    <a:gd name="connsiteY2" fmla="*/ 711232 h 711232"/>
                    <a:gd name="connsiteX0" fmla="*/ 1647424 w 1647424"/>
                    <a:gd name="connsiteY0" fmla="*/ 726279 h 726279"/>
                    <a:gd name="connsiteX1" fmla="*/ 821268 w 1647424"/>
                    <a:gd name="connsiteY1" fmla="*/ 8 h 726279"/>
                    <a:gd name="connsiteX2" fmla="*/ 0 w 1647424"/>
                    <a:gd name="connsiteY2" fmla="*/ 711209 h 726279"/>
                    <a:gd name="connsiteX0" fmla="*/ 1655294 w 1655294"/>
                    <a:gd name="connsiteY0" fmla="*/ 726272 h 726272"/>
                    <a:gd name="connsiteX1" fmla="*/ 829138 w 1655294"/>
                    <a:gd name="connsiteY1" fmla="*/ 1 h 726272"/>
                    <a:gd name="connsiteX2" fmla="*/ 0 w 1655294"/>
                    <a:gd name="connsiteY2" fmla="*/ 723902 h 726272"/>
                    <a:gd name="connsiteX0" fmla="*/ 1663164 w 1663164"/>
                    <a:gd name="connsiteY0" fmla="*/ 726273 h 731840"/>
                    <a:gd name="connsiteX1" fmla="*/ 837008 w 1663164"/>
                    <a:gd name="connsiteY1" fmla="*/ 2 h 731840"/>
                    <a:gd name="connsiteX2" fmla="*/ 0 w 1663164"/>
                    <a:gd name="connsiteY2" fmla="*/ 731840 h 731840"/>
                    <a:gd name="connsiteX0" fmla="*/ 1663164 w 1663164"/>
                    <a:gd name="connsiteY0" fmla="*/ 726273 h 731840"/>
                    <a:gd name="connsiteX1" fmla="*/ 837008 w 1663164"/>
                    <a:gd name="connsiteY1" fmla="*/ 2 h 731840"/>
                    <a:gd name="connsiteX2" fmla="*/ 0 w 1663164"/>
                    <a:gd name="connsiteY2" fmla="*/ 731840 h 731840"/>
                    <a:gd name="connsiteX0" fmla="*/ 1663164 w 1663164"/>
                    <a:gd name="connsiteY0" fmla="*/ 726273 h 731840"/>
                    <a:gd name="connsiteX1" fmla="*/ 837008 w 1663164"/>
                    <a:gd name="connsiteY1" fmla="*/ 2 h 731840"/>
                    <a:gd name="connsiteX2" fmla="*/ 0 w 1663164"/>
                    <a:gd name="connsiteY2" fmla="*/ 731840 h 731840"/>
                    <a:gd name="connsiteX0" fmla="*/ 1663164 w 1663164"/>
                    <a:gd name="connsiteY0" fmla="*/ 726272 h 726272"/>
                    <a:gd name="connsiteX1" fmla="*/ 837008 w 1663164"/>
                    <a:gd name="connsiteY1" fmla="*/ 1 h 726272"/>
                    <a:gd name="connsiteX2" fmla="*/ 0 w 1663164"/>
                    <a:gd name="connsiteY2" fmla="*/ 723902 h 726272"/>
                    <a:gd name="connsiteX0" fmla="*/ 1657261 w 1657261"/>
                    <a:gd name="connsiteY0" fmla="*/ 726272 h 726272"/>
                    <a:gd name="connsiteX1" fmla="*/ 831105 w 1657261"/>
                    <a:gd name="connsiteY1" fmla="*/ 1 h 726272"/>
                    <a:gd name="connsiteX2" fmla="*/ 0 w 1657261"/>
                    <a:gd name="connsiteY2" fmla="*/ 725489 h 726272"/>
                    <a:gd name="connsiteX0" fmla="*/ 1657261 w 1657261"/>
                    <a:gd name="connsiteY0" fmla="*/ 719923 h 725490"/>
                    <a:gd name="connsiteX1" fmla="*/ 831105 w 1657261"/>
                    <a:gd name="connsiteY1" fmla="*/ 2 h 725490"/>
                    <a:gd name="connsiteX2" fmla="*/ 0 w 1657261"/>
                    <a:gd name="connsiteY2" fmla="*/ 725490 h 725490"/>
                    <a:gd name="connsiteX0" fmla="*/ 1657261 w 1657261"/>
                    <a:gd name="connsiteY0" fmla="*/ 724685 h 725489"/>
                    <a:gd name="connsiteX1" fmla="*/ 831105 w 1657261"/>
                    <a:gd name="connsiteY1" fmla="*/ 1 h 725489"/>
                    <a:gd name="connsiteX2" fmla="*/ 0 w 1657261"/>
                    <a:gd name="connsiteY2" fmla="*/ 725489 h 725489"/>
                    <a:gd name="connsiteX0" fmla="*/ 1655293 w 1655293"/>
                    <a:gd name="connsiteY0" fmla="*/ 726272 h 726272"/>
                    <a:gd name="connsiteX1" fmla="*/ 831105 w 1655293"/>
                    <a:gd name="connsiteY1" fmla="*/ 1 h 726272"/>
                    <a:gd name="connsiteX2" fmla="*/ 0 w 1655293"/>
                    <a:gd name="connsiteY2" fmla="*/ 725489 h 726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5293" h="726272">
                      <a:moveTo>
                        <a:pt x="1655293" y="726272"/>
                      </a:moveTo>
                      <a:cubicBezTo>
                        <a:pt x="1324785" y="290284"/>
                        <a:pt x="1106987" y="131"/>
                        <a:pt x="831105" y="1"/>
                      </a:cubicBezTo>
                      <a:cubicBezTo>
                        <a:pt x="555223" y="-129"/>
                        <a:pt x="42333" y="618245"/>
                        <a:pt x="0" y="725489"/>
                      </a:cubicBezTo>
                    </a:path>
                  </a:pathLst>
                </a:custGeom>
                <a:noFill/>
                <a:ln w="38100" cap="sq"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73CB4A8F-B1C0-4A24-9F3B-9149A8FBC44B}"/>
                    </a:ext>
                  </a:extLst>
                </p:cNvPr>
                <p:cNvSpPr/>
                <p:nvPr/>
              </p:nvSpPr>
              <p:spPr>
                <a:xfrm>
                  <a:off x="5893983" y="3629926"/>
                  <a:ext cx="132071" cy="132071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E264F64D-7E52-4EA3-9674-98042D6D9BBD}"/>
                    </a:ext>
                  </a:extLst>
                </p:cNvPr>
                <p:cNvSpPr/>
                <p:nvPr/>
              </p:nvSpPr>
              <p:spPr>
                <a:xfrm>
                  <a:off x="6219432" y="3055996"/>
                  <a:ext cx="132071" cy="132071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5BBFB8B-925D-4962-87F2-5DA1BCE6C1D0}"/>
                    </a:ext>
                  </a:extLst>
                </p:cNvPr>
                <p:cNvSpPr/>
                <p:nvPr/>
              </p:nvSpPr>
              <p:spPr>
                <a:xfrm>
                  <a:off x="6632541" y="2481927"/>
                  <a:ext cx="132071" cy="132071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33A1633F-DF47-4554-8E19-F3622774C730}"/>
                    </a:ext>
                  </a:extLst>
                </p:cNvPr>
                <p:cNvSpPr/>
                <p:nvPr/>
              </p:nvSpPr>
              <p:spPr>
                <a:xfrm>
                  <a:off x="7197550" y="2098048"/>
                  <a:ext cx="132071" cy="132071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3F152384-2EA8-4044-AE33-86A8EE955BC9}"/>
                    </a:ext>
                  </a:extLst>
                </p:cNvPr>
                <p:cNvSpPr/>
                <p:nvPr/>
              </p:nvSpPr>
              <p:spPr>
                <a:xfrm>
                  <a:off x="7680150" y="2404038"/>
                  <a:ext cx="132071" cy="132071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B43D6E7-E3A3-4BA8-88F3-4ACD9A5DAC3A}"/>
                    </a:ext>
                  </a:extLst>
                </p:cNvPr>
                <p:cNvSpPr/>
                <p:nvPr/>
              </p:nvSpPr>
              <p:spPr>
                <a:xfrm>
                  <a:off x="8046334" y="2951020"/>
                  <a:ext cx="132071" cy="132071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F889BFF-3AE5-4DA5-B463-50F473513E34}"/>
                    </a:ext>
                  </a:extLst>
                </p:cNvPr>
                <p:cNvSpPr/>
                <p:nvPr/>
              </p:nvSpPr>
              <p:spPr>
                <a:xfrm>
                  <a:off x="8416751" y="3629925"/>
                  <a:ext cx="132071" cy="132071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1D9144DE-6781-457A-8111-6BE54FC78123}"/>
                      </a:ext>
                    </a:extLst>
                  </p:cNvPr>
                  <p:cNvSpPr txBox="1"/>
                  <p:nvPr/>
                </p:nvSpPr>
                <p:spPr>
                  <a:xfrm>
                    <a:off x="5520415" y="1942374"/>
                    <a:ext cx="102406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C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CA" sz="2400" b="1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1D9144DE-6781-457A-8111-6BE54FC781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0415" y="1942374"/>
                    <a:ext cx="1024063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B8D3C56-2ABC-4889-8C1D-5FCA55F528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72763" y="1480709"/>
                <a:ext cx="47652" cy="240995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miter lim="800000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C220A09-767C-4A59-91F7-DE6F222686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79114" y="3889579"/>
                <a:ext cx="3226736" cy="108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miter lim="800000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40BE189-C465-42E9-A1B7-246F98170D97}"/>
                  </a:ext>
                </a:extLst>
              </p:cNvPr>
              <p:cNvSpPr txBox="1"/>
              <p:nvPr/>
            </p:nvSpPr>
            <p:spPr>
              <a:xfrm rot="16200000">
                <a:off x="4684200" y="2454854"/>
                <a:ext cx="10249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/>
                  <a:t>Height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C92B00C-DE9D-4A9C-B9F6-9F65FDAAD34A}"/>
                  </a:ext>
                </a:extLst>
              </p:cNvPr>
              <p:cNvSpPr txBox="1"/>
              <p:nvPr/>
            </p:nvSpPr>
            <p:spPr>
              <a:xfrm>
                <a:off x="7744216" y="3911108"/>
                <a:ext cx="8178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/>
                  <a:t>Time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43FBE0D-B09B-44F8-9A8F-934BB8C7E22B}"/>
                      </a:ext>
                    </a:extLst>
                  </p:cNvPr>
                  <p:cNvSpPr txBox="1"/>
                  <p:nvPr/>
                </p:nvSpPr>
                <p:spPr>
                  <a:xfrm>
                    <a:off x="6492934" y="1480709"/>
                    <a:ext cx="102406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C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CA" sz="2400" b="1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543FBE0D-B09B-44F8-9A8F-934BB8C7E2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2934" y="1480709"/>
                    <a:ext cx="1024063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A741D146-C9EC-4D91-A034-CBC7058239AA}"/>
                      </a:ext>
                    </a:extLst>
                  </p:cNvPr>
                  <p:cNvSpPr txBox="1"/>
                  <p:nvPr/>
                </p:nvSpPr>
                <p:spPr>
                  <a:xfrm>
                    <a:off x="7538006" y="1942374"/>
                    <a:ext cx="102406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C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CA" sz="2400" b="1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A741D146-C9EC-4D91-A034-CBC7058239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8006" y="1942374"/>
                    <a:ext cx="1024063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77CEB8B-96F4-40AE-81BD-0E576F19656E}"/>
                    </a:ext>
                  </a:extLst>
                </p:cNvPr>
                <p:cNvSpPr txBox="1"/>
                <p:nvPr/>
              </p:nvSpPr>
              <p:spPr>
                <a:xfrm>
                  <a:off x="6183890" y="3126394"/>
                  <a:ext cx="1466886" cy="1075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CA" sz="2000" b="1" dirty="0">
                      <a:latin typeface="Century Gothic" panose="020B0502020202020204" pitchFamily="34" charset="0"/>
                    </a:rPr>
                    <a:t> is always </a:t>
                  </a:r>
                  <a14:m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CA" sz="24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77CEB8B-96F4-40AE-81BD-0E576F1965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890" y="3126394"/>
                  <a:ext cx="1466886" cy="1075679"/>
                </a:xfrm>
                <a:prstGeom prst="rect">
                  <a:avLst/>
                </a:prstGeom>
                <a:blipFill>
                  <a:blip r:embed="rId5"/>
                  <a:stretch>
                    <a:fillRect b="-511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1247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4930</TotalTime>
  <Words>750</Words>
  <Application>Microsoft Office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Century Gothic</vt:lpstr>
      <vt:lpstr>Office Theme</vt:lpstr>
      <vt:lpstr>PowerPoint Presentation</vt:lpstr>
      <vt:lpstr>Acceleration Near Earth’s Surface</vt:lpstr>
      <vt:lpstr>Acceleration Near Earth’s Surface</vt:lpstr>
      <vt:lpstr>Acceleration Near Earth’s Surface</vt:lpstr>
      <vt:lpstr>Acceleration Near Earth’s Surface</vt:lpstr>
      <vt:lpstr>Acceleration Near Earth’s Surface</vt:lpstr>
      <vt:lpstr>Acceleration Near Earth’s Surface</vt:lpstr>
      <vt:lpstr>Acceleration Near Earth’s Surface</vt:lpstr>
      <vt:lpstr>Acceleration Near Earth’s Surface</vt:lpstr>
      <vt:lpstr>Acceleration Near Earth’s Surface</vt:lpstr>
      <vt:lpstr>Acceleration Near Earth’s Surface</vt:lpstr>
      <vt:lpstr>Acceleration Near Earth’s Surface</vt:lpstr>
      <vt:lpstr>Acceleration Near Earth’s Surface</vt:lpstr>
      <vt:lpstr>Acceleration Near Earth’s Surface</vt:lpstr>
      <vt:lpstr>Acceleration Near Earth’s Surface</vt:lpstr>
      <vt:lpstr>Acceleration Near Earth’s Surface</vt:lpstr>
      <vt:lpstr>Acceleration Near Earth’s Surface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Brosseau</dc:creator>
  <cp:lastModifiedBy>Michelle Brosseau</cp:lastModifiedBy>
  <cp:revision>2</cp:revision>
  <dcterms:created xsi:type="dcterms:W3CDTF">2019-03-23T22:35:27Z</dcterms:created>
  <dcterms:modified xsi:type="dcterms:W3CDTF">2020-07-23T20:55:30Z</dcterms:modified>
</cp:coreProperties>
</file>